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2"/>
  </p:notesMasterIdLst>
  <p:handoutMasterIdLst>
    <p:handoutMasterId r:id="rId43"/>
  </p:handoutMasterIdLst>
  <p:sldIdLst>
    <p:sldId id="419" r:id="rId2"/>
    <p:sldId id="421" r:id="rId3"/>
    <p:sldId id="471" r:id="rId4"/>
    <p:sldId id="463" r:id="rId5"/>
    <p:sldId id="464" r:id="rId6"/>
    <p:sldId id="466" r:id="rId7"/>
    <p:sldId id="465" r:id="rId8"/>
    <p:sldId id="467" r:id="rId9"/>
    <p:sldId id="426" r:id="rId10"/>
    <p:sldId id="427" r:id="rId11"/>
    <p:sldId id="468" r:id="rId12"/>
    <p:sldId id="429" r:id="rId13"/>
    <p:sldId id="469" r:id="rId14"/>
    <p:sldId id="431" r:id="rId15"/>
    <p:sldId id="432" r:id="rId16"/>
    <p:sldId id="433" r:id="rId17"/>
    <p:sldId id="434" r:id="rId18"/>
    <p:sldId id="435" r:id="rId19"/>
    <p:sldId id="440" r:id="rId20"/>
    <p:sldId id="441" r:id="rId21"/>
    <p:sldId id="442" r:id="rId22"/>
    <p:sldId id="443" r:id="rId23"/>
    <p:sldId id="444" r:id="rId24"/>
    <p:sldId id="445" r:id="rId25"/>
    <p:sldId id="446" r:id="rId26"/>
    <p:sldId id="447" r:id="rId27"/>
    <p:sldId id="448" r:id="rId28"/>
    <p:sldId id="449" r:id="rId29"/>
    <p:sldId id="450" r:id="rId30"/>
    <p:sldId id="452" r:id="rId31"/>
    <p:sldId id="453" r:id="rId32"/>
    <p:sldId id="470" r:id="rId33"/>
    <p:sldId id="454" r:id="rId34"/>
    <p:sldId id="455" r:id="rId35"/>
    <p:sldId id="456" r:id="rId36"/>
    <p:sldId id="457" r:id="rId37"/>
    <p:sldId id="458" r:id="rId38"/>
    <p:sldId id="459" r:id="rId39"/>
    <p:sldId id="460" r:id="rId40"/>
    <p:sldId id="461" r:id="rId41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2923AA-E2B5-4E67-A2DB-660037A91E7F}">
          <p14:sldIdLst>
            <p14:sldId id="419"/>
            <p14:sldId id="421"/>
            <p14:sldId id="471"/>
            <p14:sldId id="463"/>
          </p14:sldIdLst>
        </p14:section>
        <p14:section name="Untitled Section" id="{1BF8BAFE-8456-4288-BD06-63C1EAB265DA}">
          <p14:sldIdLst>
            <p14:sldId id="464"/>
            <p14:sldId id="466"/>
            <p14:sldId id="465"/>
            <p14:sldId id="467"/>
            <p14:sldId id="426"/>
            <p14:sldId id="427"/>
            <p14:sldId id="468"/>
            <p14:sldId id="429"/>
            <p14:sldId id="469"/>
            <p14:sldId id="431"/>
            <p14:sldId id="432"/>
            <p14:sldId id="433"/>
            <p14:sldId id="434"/>
            <p14:sldId id="435"/>
            <p14:sldId id="440"/>
            <p14:sldId id="441"/>
            <p14:sldId id="442"/>
            <p14:sldId id="443"/>
            <p14:sldId id="444"/>
            <p14:sldId id="445"/>
            <p14:sldId id="446"/>
            <p14:sldId id="447"/>
            <p14:sldId id="448"/>
            <p14:sldId id="449"/>
            <p14:sldId id="450"/>
            <p14:sldId id="452"/>
            <p14:sldId id="453"/>
            <p14:sldId id="470"/>
            <p14:sldId id="454"/>
            <p14:sldId id="455"/>
            <p14:sldId id="456"/>
            <p14:sldId id="457"/>
            <p14:sldId id="458"/>
            <p14:sldId id="459"/>
            <p14:sldId id="460"/>
          </p14:sldIdLst>
        </p14:section>
        <p14:section name="Untitled Section" id="{BE8AD3E9-F291-4F93-8192-4EF573C1BBAB}">
          <p14:sldIdLst>
            <p14:sldId id="4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000066"/>
    <a:srgbClr val="FFCC66"/>
    <a:srgbClr val="FFFF66"/>
    <a:srgbClr val="FFFFCC"/>
    <a:srgbClr val="FFFF99"/>
    <a:srgbClr val="CCFFFF"/>
    <a:srgbClr val="CCFF33"/>
    <a:srgbClr val="0000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94700" autoAdjust="0"/>
  </p:normalViewPr>
  <p:slideViewPr>
    <p:cSldViewPr>
      <p:cViewPr varScale="1">
        <p:scale>
          <a:sx n="64" d="100"/>
          <a:sy n="64" d="100"/>
        </p:scale>
        <p:origin x="-2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fld id="{1DFFCDC3-FFC7-4F29-8976-3F3836245A8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468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fld id="{29E6CC0C-0D46-4893-85A2-13D9B6F2C28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197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6CC0C-0D46-4893-85A2-13D9B6F2C28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791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6CC0C-0D46-4893-85A2-13D9B6F2C282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-1905000" y="2286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endParaRPr lang="en-US" sz="1800" b="0">
              <a:latin typeface="Arial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-12192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endParaRPr lang="en-US" sz="1800" b="0">
              <a:latin typeface="Arial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391400" cy="1371600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048000"/>
            <a:ext cx="7391400" cy="1600200"/>
          </a:xfrm>
        </p:spPr>
        <p:txBody>
          <a:bodyPr anchor="t"/>
          <a:lstStyle>
            <a:lvl1pPr marL="0" indent="0" algn="ctr">
              <a:buFont typeface="Wingdings" pitchFamily="2" charset="2"/>
              <a:buNone/>
              <a:defRPr sz="3000">
                <a:solidFill>
                  <a:schemeClr val="hlink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02338"/>
            <a:ext cx="9144000" cy="8556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Tsukuba APEC Conference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22A69-76A4-412A-AA0F-EDABEB51139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04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04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Tsukuba APEC Conference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BAB1E-82E9-4551-B6BD-6D8B1925D34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Tsukuba APEC Conference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91086-1743-4D0F-9ACD-A4E865FE9E9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Tsukuba APEC Conference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EA36C-5945-4A9D-89FD-50EE7B9663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Tsukuba APEC Conference 2015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364CA-C440-4913-8BC7-019EA4B0955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Tsukuba APEC Conference 2015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68DB0-2DD7-4B74-A6BD-1FDF418DCBA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Tsukuba APEC Conference 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8C2F2-3E8D-4386-83DB-1472BAF1391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Tsukuba APEC Conference 2015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78235-E3F4-4D14-AFC0-9665B00C2A5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Tsukuba APEC Conference 2015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EACA2-9F76-4576-8F30-B602F502BE0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Tsukuba APEC Conference 2015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0AD64-13EA-49F1-B674-85A7FD761BA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002338"/>
            <a:ext cx="9144000" cy="855662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553200"/>
            <a:ext cx="16002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0" y="6172200"/>
            <a:ext cx="571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r>
              <a:rPr lang="en-GB" smtClean="0"/>
              <a:t>Tsukuba APEC Conference 2015</a:t>
            </a: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" y="6553200"/>
            <a:ext cx="609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fld id="{9922602C-9FA7-40C2-AF3F-E23CBF64730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3" cstate="print"/>
          <a:srcRect b="83150"/>
          <a:stretch>
            <a:fillRect/>
          </a:stretch>
        </p:blipFill>
        <p:spPr bwMode="auto">
          <a:xfrm>
            <a:off x="0" y="1371600"/>
            <a:ext cx="9144000" cy="144463"/>
          </a:xfrm>
          <a:prstGeom prst="rect">
            <a:avLst/>
          </a:prstGeom>
          <a:noFill/>
        </p:spPr>
      </p:pic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buChar char="§"/>
        <a:defRPr sz="2800">
          <a:solidFill>
            <a:srgbClr val="33046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buChar char="§"/>
        <a:defRPr sz="2600">
          <a:solidFill>
            <a:srgbClr val="33046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buChar char="§"/>
        <a:defRPr sz="2400">
          <a:solidFill>
            <a:srgbClr val="33046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200">
          <a:solidFill>
            <a:srgbClr val="33046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pec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hyperlink" Target="http://www.criced.tsukuba.ac.jp/en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1.png"/><Relationship Id="rId7" Type="http://schemas.openxmlformats.org/officeDocument/2006/relationships/hyperlink" Target="http://blogs.uplands.org/talg/files/2014/01/TLPic-2jmd9hx.jpg" TargetMode="External"/><Relationship Id="rId12" Type="http://schemas.openxmlformats.org/officeDocument/2006/relationships/image" Target="../media/image16.jpeg"/><Relationship Id="rId2" Type="http://schemas.openxmlformats.org/officeDocument/2006/relationships/hyperlink" Target="http://www.theguardian.com/science/alexs-adventures-in-numberland/2015/jan/13/golden-ratio-beautiful-new-curve-harriss-spiral#img-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hyperlink" Target="http://www.flickr.com/photos/orukami/3492857859" TargetMode="External"/><Relationship Id="rId5" Type="http://schemas.openxmlformats.org/officeDocument/2006/relationships/image" Target="../media/image13.jpeg"/><Relationship Id="rId10" Type="http://schemas.openxmlformats.org/officeDocument/2006/relationships/image" Target="../media/image15.jpeg"/><Relationship Id="rId4" Type="http://schemas.openxmlformats.org/officeDocument/2006/relationships/image" Target="../media/image12.jpeg"/><Relationship Id="rId9" Type="http://schemas.openxmlformats.org/officeDocument/2006/relationships/hyperlink" Target="http://machprinciple.com/wp-content/uploads/2014/06/spider_web1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machprinciple.com/wp-content/uploads/2014/06/spider_web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chprinciple.com/spiders-understand-the-music-of-their-web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lickr.com/photos/orukami/349285785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lickr.com/photos/ori_q/" TargetMode="External"/><Relationship Id="rId4" Type="http://schemas.openxmlformats.org/officeDocument/2006/relationships/hyperlink" Target="http://www.flickr.com/photos/ori_q/3807421619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../../../BJ%202012/12MAB130/videos/Conference%20Compilation.wmv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uplands.org/talg/files/2014/01/TLPic-2jmd9hx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theguardian.com/science/alexs-adventures-in-numberland/2015/jan/13/golden-ratio-beautiful-new-curve-harriss-spiral#img-1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ierpinski_triangle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480" y="2348880"/>
            <a:ext cx="8554144" cy="2121024"/>
          </a:xfrm>
        </p:spPr>
        <p:txBody>
          <a:bodyPr/>
          <a:lstStyle/>
          <a:p>
            <a:r>
              <a:rPr lang="en-US" sz="3200" dirty="0"/>
              <a:t>Research on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Teacher </a:t>
            </a:r>
            <a:r>
              <a:rPr lang="en-US" sz="3200" dirty="0"/>
              <a:t>Education in </a:t>
            </a:r>
            <a:r>
              <a:rPr lang="en-US" sz="3200" dirty="0" smtClean="0"/>
              <a:t>Mathematics</a:t>
            </a:r>
            <a:br>
              <a:rPr lang="en-US" sz="3200" dirty="0" smtClean="0"/>
            </a:br>
            <a:r>
              <a:rPr lang="en-US" sz="3200" dirty="0" smtClean="0"/>
              <a:t>--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through collaborative inquiry-based processes </a:t>
            </a:r>
            <a:b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including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teachers and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5085184"/>
            <a:ext cx="7391400" cy="720080"/>
          </a:xfrm>
        </p:spPr>
        <p:txBody>
          <a:bodyPr/>
          <a:lstStyle/>
          <a:p>
            <a:r>
              <a:rPr lang="en-US" dirty="0"/>
              <a:t>Barbara </a:t>
            </a:r>
            <a:r>
              <a:rPr lang="en-US" dirty="0" err="1"/>
              <a:t>Jaworski</a:t>
            </a:r>
            <a:endParaRPr lang="en-GB" dirty="0"/>
          </a:p>
        </p:txBody>
      </p:sp>
      <p:pic>
        <p:nvPicPr>
          <p:cNvPr id="1036" name="Picture 12" descr="http://www.criced.tsukuba.ac.jp/math/apec/img/apec_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7297"/>
            <a:ext cx="2724150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criced.tsukuba.ac.jp/math/apec2006/tsukuba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7174"/>
            <a:ext cx="3042331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582118" y="114327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APEC - TSUKUBA International </a:t>
            </a:r>
            <a:r>
              <a:rPr lang="en-GB" dirty="0" smtClean="0"/>
              <a:t>Conference – 2015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411760" y="6237312"/>
            <a:ext cx="4117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Mathematics Education Centre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31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Inquiry-based tasks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chemeClr val="tx1"/>
                </a:solidFill>
              </a:rPr>
              <a:t>Inspire involvement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Provide easy access to mathematical ideas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Enable everyone to make a start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Provide opportunity to ask questions, solve problems, imagine, explore, investigate …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Encourage discussion and reasoning, diverse directions and levels of thinking, fluidity and </a:t>
            </a:r>
            <a:r>
              <a:rPr lang="en-GB" sz="2400" dirty="0" err="1" smtClean="0">
                <a:solidFill>
                  <a:schemeClr val="tx1"/>
                </a:solidFill>
              </a:rPr>
              <a:t>flexibilility</a:t>
            </a:r>
            <a:endParaRPr lang="en-GB" sz="2400" dirty="0" smtClean="0">
              <a:solidFill>
                <a:schemeClr val="tx1"/>
              </a:solidFill>
            </a:endParaRPr>
          </a:p>
          <a:p>
            <a:r>
              <a:rPr lang="en-GB" sz="2400" dirty="0" smtClean="0">
                <a:solidFill>
                  <a:schemeClr val="tx1"/>
                </a:solidFill>
              </a:rPr>
              <a:t>Encourage student centrality/ownership in/of the mathematics</a:t>
            </a:r>
          </a:p>
          <a:p>
            <a:pPr>
              <a:spcBef>
                <a:spcPct val="4000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Promote serious mathematical thinking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Tsukuba APEC Conference 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91086-1743-4D0F-9ACD-A4E865FE9E9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33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139" y="332656"/>
            <a:ext cx="7772400" cy="990600"/>
          </a:xfrm>
        </p:spPr>
        <p:txBody>
          <a:bodyPr/>
          <a:lstStyle/>
          <a:p>
            <a:r>
              <a:rPr lang="en-GB" dirty="0"/>
              <a:t>What kinds of tasks am I talking about?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Tsukuba APEC Conference 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91086-1743-4D0F-9ACD-A4E865FE9E9C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6" name="Picture 2" descr="Harriss spira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069" y="1909858"/>
            <a:ext cx="2383116" cy="171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.guim.co.uk/static/w-1430/h--/q-95/sys-images/Guardian/Pix/pictures/2014/5/13/1400001479497/9f58bc91-1a23-4c2b-afbb-b0351c4cba83-2060x147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39" y="1857116"/>
            <a:ext cx="3051410" cy="218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.guim.co.uk/static/w-1430/h--/q-95/sys-images/Guardian/Pix/pictures/2014/5/13/1399999053147/8a177143-23c7-4872-ad01-0b9c9e36a94d-2060x1392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4" y="4293096"/>
            <a:ext cx="2305976" cy="155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.guim.co.uk/static/w-1430/h--/q-95/sys-images/Guardian/Pix/pictures/2014/5/13/1400002418499/6f788205-08b3-4fb2-94a7-6b9f6f9d3949-1020x6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94445"/>
            <a:ext cx="3979534" cy="2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eachingAndLearningPic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627" y="86651"/>
            <a:ext cx="1575955" cy="177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pider_web[1]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599" y="1857116"/>
            <a:ext cx="2422577" cy="181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Toshikazu Kawasaki Origami Swan 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93096"/>
            <a:ext cx="20162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9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inquiry-based problems/tasks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9512" y="1524000"/>
            <a:ext cx="4392488" cy="327315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6350" indent="-6350">
              <a:buNone/>
            </a:pPr>
            <a:r>
              <a:rPr lang="en-GB" sz="2200" dirty="0" smtClean="0"/>
              <a:t>	A.   Take any natural number and express it as a sum in as many ways as possible </a:t>
            </a:r>
            <a:br>
              <a:rPr lang="en-GB" sz="2200" dirty="0" smtClean="0"/>
            </a:br>
            <a:r>
              <a:rPr lang="en-GB" sz="2200" dirty="0" smtClean="0"/>
              <a:t>(e.g. 10 = 2+8 = 3+2+2+2+1 = 1+1+1+1+6)</a:t>
            </a:r>
            <a:br>
              <a:rPr lang="en-GB" sz="2200" dirty="0" smtClean="0"/>
            </a:br>
            <a:r>
              <a:rPr lang="en-GB" sz="2200" dirty="0" smtClean="0"/>
              <a:t>Multiply the numbers of any sum and find the largest product. Generalise?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096072" cy="3190884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sz="2200" dirty="0" smtClean="0"/>
              <a:t>B.   You have a number of balls in a bag, some red and some white.  What is the least number of red balls for which the probability of drawing two red balls in succession (without replacement) is more than 1/3? Generalise?</a:t>
            </a:r>
            <a:endParaRPr lang="en-GB" sz="2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43608" y="6165304"/>
            <a:ext cx="5715000" cy="381000"/>
          </a:xfrm>
        </p:spPr>
        <p:txBody>
          <a:bodyPr/>
          <a:lstStyle/>
          <a:p>
            <a:r>
              <a:rPr lang="en-GB" smtClean="0"/>
              <a:t>Tsukuba APEC Conference 2015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8235-E3F4-4D14-AFC0-9665B00C2A5C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27584" y="5013176"/>
            <a:ext cx="7776864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6350" indent="-6350"/>
            <a:r>
              <a:rPr lang="en-GB" sz="2200" b="0" dirty="0" smtClean="0">
                <a:latin typeface="+mn-lt"/>
              </a:rPr>
              <a:t>C.   Can you find any plane shape for which the area is numerically equal to its perimeter? Generalise?</a:t>
            </a:r>
          </a:p>
        </p:txBody>
      </p:sp>
    </p:spTree>
    <p:extLst>
      <p:ext uri="{BB962C8B-B14F-4D97-AF65-F5344CB8AC3E}">
        <p14:creationId xmlns:p14="http://schemas.microsoft.com/office/powerpoint/2010/main" val="109157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i="1" dirty="0"/>
              <a:t>How tall a mirror must you buy if you want to be able to see your full vertical image?</a:t>
            </a:r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Tsukuba APEC Conference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64CA-C440-4913-8BC7-019EA4B09558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7170" name="Picture 2" descr="http://upload.wikimedia.org/wikipedia/commons/thumb/5/52/Mirror.jpg/220px-Mirr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32105"/>
            <a:ext cx="2095500" cy="215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6"/>
          <p:cNvSpPr>
            <a:spLocks noGrp="1"/>
          </p:cNvSpPr>
          <p:nvPr>
            <p:ph sz="half" idx="1"/>
          </p:nvPr>
        </p:nvSpPr>
        <p:spPr>
          <a:xfrm>
            <a:off x="323528" y="1157536"/>
            <a:ext cx="4248472" cy="504056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900" b="1" dirty="0" smtClean="0"/>
              <a:t>Grade 1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900" dirty="0" smtClean="0"/>
              <a:t>	One student faces a mirror holding a stick (against his stomach). This student directs another, who, using a whiteboard marker, marks the mirror image the first one sees. Compare the original stick with the marks on the mirror. Try different distances from the mirror.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900" b="1" dirty="0" smtClean="0"/>
              <a:t>Grade 2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900" dirty="0" smtClean="0"/>
              <a:t>	One student holds a geometric figure (against the stomach) and explains to another student how to draw (on the mirror) the mirror image he sees. Compare.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sz="1000" dirty="0"/>
          </a:p>
        </p:txBody>
      </p:sp>
      <p:sp>
        <p:nvSpPr>
          <p:cNvPr id="9" name="Content Placeholder 7"/>
          <p:cNvSpPr>
            <a:spLocks noGrp="1"/>
          </p:cNvSpPr>
          <p:nvPr>
            <p:ph sz="half" idx="2"/>
          </p:nvPr>
        </p:nvSpPr>
        <p:spPr>
          <a:xfrm>
            <a:off x="4899248" y="3861048"/>
            <a:ext cx="3810000" cy="216024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b="1" dirty="0" smtClean="0"/>
              <a:t>Grade 3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dirty="0" smtClean="0"/>
              <a:t>	Measure yourself in centimetres. Measure your mirror image in centimetres.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dirty="0" smtClean="0"/>
              <a:t>	Draw yourself seeing yourself in a mirror.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7366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764704"/>
            <a:ext cx="4248472" cy="59492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1600" b="1" dirty="0" smtClean="0"/>
              <a:t>Grade 6</a:t>
            </a:r>
          </a:p>
          <a:p>
            <a:pPr>
              <a:buNone/>
            </a:pPr>
            <a:r>
              <a:rPr lang="en-GB" sz="1600" dirty="0" smtClean="0"/>
              <a:t>	Measure yourself and your mirror </a:t>
            </a:r>
            <a:r>
              <a:rPr lang="en-GB" sz="1600" dirty="0" err="1" smtClean="0"/>
              <a:t>image.Draw</a:t>
            </a:r>
            <a:r>
              <a:rPr lang="en-GB" sz="1600" dirty="0" smtClean="0"/>
              <a:t> yourself (simplified) looking </a:t>
            </a:r>
            <a:r>
              <a:rPr lang="en-GB" sz="1600" dirty="0" err="1" smtClean="0"/>
              <a:t>ina</a:t>
            </a:r>
            <a:r>
              <a:rPr lang="en-GB" sz="1600" dirty="0" smtClean="0"/>
              <a:t> mirror  with the correct ratios (and angles) in your drawing.</a:t>
            </a:r>
          </a:p>
          <a:p>
            <a:pPr>
              <a:buNone/>
            </a:pPr>
            <a:r>
              <a:rPr lang="en-GB" sz="1600" b="1" dirty="0" smtClean="0"/>
              <a:t>Grade 7</a:t>
            </a:r>
          </a:p>
          <a:p>
            <a:pPr>
              <a:buNone/>
            </a:pPr>
            <a:r>
              <a:rPr lang="en-GB" sz="1600" dirty="0" smtClean="0"/>
              <a:t>	Draw model of a figure and an eye and the mirror image the eye sees (keep the</a:t>
            </a:r>
          </a:p>
          <a:p>
            <a:pPr>
              <a:buNone/>
            </a:pPr>
            <a:r>
              <a:rPr lang="en-GB" sz="1600" dirty="0" smtClean="0"/>
              <a:t>	eye and the figure at the same distance from the mirror?). Describe lengths and angles. What do you see?</a:t>
            </a:r>
          </a:p>
          <a:p>
            <a:pPr>
              <a:buNone/>
            </a:pPr>
            <a:r>
              <a:rPr lang="en-GB" sz="1600" b="1" dirty="0" smtClean="0"/>
              <a:t>Grade 8</a:t>
            </a:r>
          </a:p>
          <a:p>
            <a:pPr>
              <a:buNone/>
            </a:pPr>
            <a:r>
              <a:rPr lang="en-GB" sz="1600" dirty="0" smtClean="0"/>
              <a:t>	Hold a cube and go close to the mirror. Draw on the lines of the cube on the</a:t>
            </a:r>
          </a:p>
          <a:p>
            <a:pPr>
              <a:buNone/>
            </a:pPr>
            <a:r>
              <a:rPr lang="en-GB" sz="1600" dirty="0" smtClean="0"/>
              <a:t>	mirror. What do you see?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484784"/>
            <a:ext cx="4024064" cy="4824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1400" b="1" dirty="0" smtClean="0"/>
              <a:t>Grade 11</a:t>
            </a:r>
          </a:p>
          <a:p>
            <a:pPr>
              <a:buNone/>
            </a:pPr>
            <a:r>
              <a:rPr lang="en-GB" sz="1400" dirty="0" smtClean="0"/>
              <a:t>	How tall a mirror must you buy if you want to be able to see your full vertical image?</a:t>
            </a:r>
          </a:p>
          <a:p>
            <a:pPr>
              <a:buNone/>
            </a:pPr>
            <a:r>
              <a:rPr lang="en-GB" sz="1400" dirty="0" smtClean="0"/>
              <a:t>	Justify your conclusion; try with objects with different distances from mirror; describe ratios in your model</a:t>
            </a:r>
          </a:p>
          <a:p>
            <a:pPr>
              <a:buNone/>
            </a:pPr>
            <a:r>
              <a:rPr lang="en-GB" sz="1400" b="1" dirty="0" smtClean="0"/>
              <a:t>Grade 12</a:t>
            </a:r>
          </a:p>
          <a:p>
            <a:pPr>
              <a:buNone/>
            </a:pPr>
            <a:r>
              <a:rPr lang="en-GB" sz="1400" dirty="0" smtClean="0"/>
              <a:t>	How tall a mirror must you buy if you want to be able to see your full vertical image?  Justify your conclusion; try with objects with different distances from mirror; describe ratios in your model use the cosine rule to derive the height of the actual figure when the height of the mirror image is known</a:t>
            </a:r>
          </a:p>
          <a:p>
            <a:pPr>
              <a:buNone/>
            </a:pPr>
            <a:r>
              <a:rPr lang="en-GB" sz="1400" b="1" dirty="0" smtClean="0"/>
              <a:t>Grade 13</a:t>
            </a:r>
          </a:p>
          <a:p>
            <a:pPr>
              <a:buNone/>
            </a:pPr>
            <a:r>
              <a:rPr lang="en-GB" sz="1400" dirty="0" smtClean="0"/>
              <a:t>	Draw yourself and a mirror in a three dimensional vector space.</a:t>
            </a:r>
          </a:p>
          <a:p>
            <a:pPr>
              <a:buNone/>
            </a:pPr>
            <a:endParaRPr lang="en-GB" sz="1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Tsukuba APEC Conference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64CA-C440-4913-8BC7-019EA4B09558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18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Topic-focused tasks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4026024" cy="4680520"/>
          </a:xfrm>
          <a:ln>
            <a:solidFill>
              <a:schemeClr val="tx1"/>
            </a:solidFill>
          </a:ln>
        </p:spPr>
        <p:txBody>
          <a:bodyPr/>
          <a:lstStyle/>
          <a:p>
            <a:pPr marL="0" lvl="0">
              <a:spcBef>
                <a:spcPts val="1800"/>
              </a:spcBef>
              <a:buNone/>
            </a:pPr>
            <a:r>
              <a:rPr lang="en-GB" sz="1800" dirty="0" smtClean="0"/>
              <a:t>Given the function </a:t>
            </a:r>
            <a:br>
              <a:rPr lang="en-GB" sz="1800" dirty="0" smtClean="0"/>
            </a:br>
            <a:r>
              <a:rPr lang="en-GB" sz="1800" dirty="0" smtClean="0">
                <a:solidFill>
                  <a:srgbClr val="CC0066"/>
                </a:solidFill>
                <a:latin typeface="Times New Roman"/>
                <a:cs typeface="Times New Roman"/>
              </a:rPr>
              <a:t>f(x) = x</a:t>
            </a:r>
            <a:r>
              <a:rPr lang="en-GB" sz="1800" baseline="30000" dirty="0" smtClean="0">
                <a:solidFill>
                  <a:srgbClr val="CC0066"/>
                </a:solidFill>
                <a:latin typeface="Times New Roman"/>
                <a:cs typeface="Times New Roman"/>
              </a:rPr>
              <a:t>2</a:t>
            </a:r>
            <a:r>
              <a:rPr lang="en-GB" sz="1800" dirty="0" smtClean="0">
                <a:solidFill>
                  <a:srgbClr val="CC0066"/>
                </a:solidFill>
                <a:latin typeface="Times New Roman"/>
                <a:cs typeface="Times New Roman"/>
              </a:rPr>
              <a:t> – 3x + 4</a:t>
            </a:r>
            <a:r>
              <a:rPr lang="en-GB" sz="1800" dirty="0" smtClean="0">
                <a:solidFill>
                  <a:schemeClr val="tx2"/>
                </a:solidFill>
              </a:rPr>
              <a:t>,  x is a real number</a:t>
            </a:r>
            <a:br>
              <a:rPr lang="en-GB" sz="1800" dirty="0" smtClean="0">
                <a:solidFill>
                  <a:schemeClr val="tx2"/>
                </a:solidFill>
              </a:rPr>
            </a:br>
            <a:r>
              <a:rPr lang="en-GB" sz="1800" dirty="0" smtClean="0"/>
              <a:t>sketch the function on a pair of axes.</a:t>
            </a:r>
            <a:endParaRPr lang="en-GB" sz="1200" dirty="0" smtClean="0"/>
          </a:p>
          <a:p>
            <a:pPr marL="514350" lvl="0" indent="-514350">
              <a:spcBef>
                <a:spcPts val="1800"/>
              </a:spcBef>
              <a:buAutoNum type="alphaLcParenR"/>
            </a:pPr>
            <a:r>
              <a:rPr lang="en-GB" sz="1800" dirty="0" smtClean="0"/>
              <a:t>Find the equation of a line that crosses this curve where </a:t>
            </a:r>
            <a:r>
              <a:rPr lang="en-GB" sz="1800" dirty="0" smtClean="0">
                <a:solidFill>
                  <a:srgbClr val="CC0066"/>
                </a:solidFill>
                <a:latin typeface="Times New Roman"/>
                <a:cs typeface="Times New Roman"/>
              </a:rPr>
              <a:t>x=1 </a:t>
            </a:r>
            <a:r>
              <a:rPr lang="en-GB" sz="1800" dirty="0" smtClean="0"/>
              <a:t>and </a:t>
            </a:r>
            <a:r>
              <a:rPr lang="en-GB" sz="1800" dirty="0" smtClean="0">
                <a:solidFill>
                  <a:srgbClr val="CC0066"/>
                </a:solidFill>
                <a:latin typeface="Times New Roman"/>
                <a:cs typeface="Times New Roman"/>
              </a:rPr>
              <a:t>x=2</a:t>
            </a:r>
          </a:p>
          <a:p>
            <a:pPr marL="514350" lvl="0" indent="-514350">
              <a:spcBef>
                <a:spcPts val="1800"/>
              </a:spcBef>
              <a:buAutoNum type="alphaLcParenR"/>
            </a:pPr>
            <a:r>
              <a:rPr lang="en-GB" sz="1800" dirty="0" smtClean="0"/>
              <a:t>Find the equation of a </a:t>
            </a:r>
            <a:r>
              <a:rPr lang="en-GB" sz="1800" dirty="0" smtClean="0">
                <a:solidFill>
                  <a:srgbClr val="CC0066"/>
                </a:solidFill>
              </a:rPr>
              <a:t>line of gradient 3 </a:t>
            </a:r>
            <a:r>
              <a:rPr lang="en-GB" sz="1800" dirty="0" smtClean="0"/>
              <a:t>that crosses the curve </a:t>
            </a:r>
            <a:r>
              <a:rPr lang="en-GB" sz="1800" dirty="0" smtClean="0">
                <a:solidFill>
                  <a:srgbClr val="CC0066"/>
                </a:solidFill>
              </a:rPr>
              <a:t>twice</a:t>
            </a:r>
          </a:p>
          <a:p>
            <a:pPr marL="514350" lvl="0" indent="-514350">
              <a:spcBef>
                <a:spcPts val="1800"/>
              </a:spcBef>
              <a:buAutoNum type="alphaLcParenR"/>
            </a:pPr>
            <a:r>
              <a:rPr lang="en-GB" sz="1800" dirty="0" smtClean="0"/>
              <a:t>Find the equation of a </a:t>
            </a:r>
            <a:r>
              <a:rPr lang="en-GB" sz="1800" dirty="0" smtClean="0">
                <a:solidFill>
                  <a:srgbClr val="CC0066"/>
                </a:solidFill>
              </a:rPr>
              <a:t>line of gradient -3 </a:t>
            </a:r>
            <a:r>
              <a:rPr lang="en-GB" sz="1800" dirty="0" smtClean="0"/>
              <a:t>that does </a:t>
            </a:r>
            <a:r>
              <a:rPr lang="en-GB" sz="1800" dirty="0" smtClean="0">
                <a:solidFill>
                  <a:srgbClr val="CC0066"/>
                </a:solidFill>
              </a:rPr>
              <a:t>not</a:t>
            </a:r>
            <a:r>
              <a:rPr lang="en-GB" sz="1800" dirty="0" smtClean="0"/>
              <a:t> cross the curve</a:t>
            </a:r>
            <a:endParaRPr lang="en-GB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Tsukuba APEC Conference 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91086-1743-4D0F-9ACD-A4E865FE9E9C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924944"/>
            <a:ext cx="3361928" cy="2990056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355976" y="1340768"/>
            <a:ext cx="4559424" cy="4680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046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sliders in GeoGebra to determine which of the graphs below could represent the function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y=ax</a:t>
            </a:r>
            <a:r>
              <a:rPr kumimoji="0" lang="en-GB" sz="1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4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+bx</a:t>
            </a:r>
            <a:r>
              <a:rPr kumimoji="0" lang="en-GB" sz="1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+cx</a:t>
            </a:r>
            <a:r>
              <a:rPr kumimoji="0" lang="en-GB" sz="1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+dx+e</a:t>
            </a:r>
            <a:r>
              <a:rPr kumimoji="0" lang="en-GB" sz="1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br>
              <a:rPr kumimoji="0" lang="en-GB" sz="1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</a:b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046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Here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046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a, b, c, d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046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046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046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real numbers, and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046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a≠0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046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Explain</a:t>
            </a:r>
          </a:p>
          <a:p>
            <a:pPr marL="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itchFamily="2" charset="2"/>
              <a:buNone/>
              <a:tabLst/>
              <a:defRPr/>
            </a:pPr>
            <a:endParaRPr lang="en-GB" sz="1800" b="0" kern="0" dirty="0" smtClean="0">
              <a:solidFill>
                <a:srgbClr val="330461"/>
              </a:solidFill>
              <a:latin typeface="+mn-lt"/>
            </a:endParaRPr>
          </a:p>
          <a:p>
            <a:pPr marL="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itchFamily="2" charset="2"/>
              <a:buNone/>
              <a:tabLst/>
              <a:defRPr/>
            </a:pPr>
            <a:endParaRPr lang="en-GB" sz="1800" b="0" kern="0" dirty="0" smtClean="0">
              <a:solidFill>
                <a:srgbClr val="330461"/>
              </a:solidFill>
              <a:latin typeface="+mn-lt"/>
            </a:endParaRPr>
          </a:p>
          <a:p>
            <a:pPr marL="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itchFamily="2" charset="2"/>
              <a:buNone/>
              <a:tabLst/>
              <a:defRPr/>
            </a:pPr>
            <a:endParaRPr lang="en-GB" sz="1800" b="0" kern="0" dirty="0" smtClean="0">
              <a:solidFill>
                <a:srgbClr val="330461"/>
              </a:solidFill>
              <a:latin typeface="+mn-lt"/>
            </a:endParaRPr>
          </a:p>
          <a:p>
            <a:pPr marL="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itchFamily="2" charset="2"/>
              <a:buNone/>
              <a:tabLst/>
              <a:defRPr/>
            </a:pPr>
            <a:endParaRPr lang="en-GB" sz="1800" b="0" kern="0" dirty="0" smtClean="0">
              <a:solidFill>
                <a:srgbClr val="330461"/>
              </a:solidFill>
              <a:latin typeface="+mn-lt"/>
            </a:endParaRPr>
          </a:p>
          <a:p>
            <a:pPr marL="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33046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itchFamily="2" charset="2"/>
              <a:buNone/>
              <a:tabLst/>
              <a:defRPr/>
            </a:pPr>
            <a:endParaRPr lang="en-GB" sz="1800" b="0" kern="0" dirty="0" smtClean="0">
              <a:solidFill>
                <a:srgbClr val="330461"/>
              </a:solidFill>
              <a:latin typeface="+mn-lt"/>
            </a:endParaRPr>
          </a:p>
          <a:p>
            <a:pPr marL="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33046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5661248"/>
            <a:ext cx="2351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dirty="0" smtClean="0">
                <a:latin typeface="+mn-lt"/>
              </a:rPr>
              <a:t>Jaworski &amp; Matthews, 2011</a:t>
            </a:r>
            <a:endParaRPr lang="en-GB" sz="1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479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What is the teacher doing …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4267200"/>
          </a:xfrm>
        </p:spPr>
        <p:txBody>
          <a:bodyPr/>
          <a:lstStyle/>
          <a:p>
            <a:pPr>
              <a:buNone/>
            </a:pPr>
            <a:r>
              <a:rPr lang="en-GB" dirty="0" smtClean="0">
                <a:solidFill>
                  <a:schemeClr val="tx2"/>
                </a:solidFill>
              </a:rPr>
              <a:t>… when students work on inquiry-based tasks?</a:t>
            </a:r>
          </a:p>
          <a:p>
            <a:endParaRPr lang="en-GB" sz="2400" dirty="0" smtClean="0"/>
          </a:p>
          <a:p>
            <a:r>
              <a:rPr lang="en-GB" sz="2400" dirty="0" smtClean="0"/>
              <a:t>Circulating and listening</a:t>
            </a:r>
          </a:p>
          <a:p>
            <a:r>
              <a:rPr lang="en-GB" sz="2400" dirty="0" smtClean="0"/>
              <a:t>Asking, and encouraging students to ask questions</a:t>
            </a:r>
          </a:p>
          <a:p>
            <a:r>
              <a:rPr lang="en-GB" sz="2400" dirty="0" smtClean="0"/>
              <a:t>Encouraging dialogue and/or debate</a:t>
            </a:r>
          </a:p>
          <a:p>
            <a:r>
              <a:rPr lang="en-GB" sz="2400" dirty="0" smtClean="0"/>
              <a:t>Fostering reasoning</a:t>
            </a:r>
          </a:p>
          <a:p>
            <a:r>
              <a:rPr lang="en-GB" sz="2400" dirty="0" smtClean="0"/>
              <a:t>Prompting and challenging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Tsukuba APEC Conference 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91086-1743-4D0F-9ACD-A4E865FE9E9C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Oval 5"/>
          <p:cNvSpPr/>
          <p:nvPr/>
        </p:nvSpPr>
        <p:spPr bwMode="auto">
          <a:xfrm>
            <a:off x="5148064" y="4365104"/>
            <a:ext cx="3995936" cy="1440160"/>
          </a:xfrm>
          <a:prstGeom prst="ellipse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" pitchFamily="18" charset="0"/>
              </a:rPr>
              <a:t>What is the teacher’s role?</a:t>
            </a:r>
          </a:p>
        </p:txBody>
      </p:sp>
    </p:spTree>
    <p:extLst>
      <p:ext uri="{BB962C8B-B14F-4D97-AF65-F5344CB8AC3E}">
        <p14:creationId xmlns:p14="http://schemas.microsoft.com/office/powerpoint/2010/main" val="344732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Tsukuba APEC Conference 2015</a:t>
            </a:r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86D5-7ECE-4120-81E3-3301114CA694}" type="slidenum">
              <a:rPr lang="en-GB"/>
              <a:pPr/>
              <a:t>17</a:t>
            </a:fld>
            <a:endParaRPr lang="en-GB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GB" dirty="0" smtClean="0"/>
              <a:t>Some theoretical ideas</a:t>
            </a:r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8445500" cy="4679850"/>
          </a:xfrm>
          <a:ln/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chemeClr val="tx1"/>
                </a:solidFill>
              </a:rPr>
              <a:t>Conjecturing atmosphere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(Mason, Burton &amp; Stacey, 1982)</a:t>
            </a:r>
          </a:p>
          <a:p>
            <a:pPr lvl="1">
              <a:spcBef>
                <a:spcPts val="1800"/>
              </a:spcBef>
            </a:pPr>
            <a:r>
              <a:rPr lang="en-GB" sz="2000" dirty="0">
                <a:solidFill>
                  <a:schemeClr val="tx1"/>
                </a:solidFill>
              </a:rPr>
              <a:t>Encouraging students to conjecture and test their conjectures – leading to </a:t>
            </a:r>
            <a:r>
              <a:rPr lang="en-GB" sz="2000" dirty="0" smtClean="0">
                <a:solidFill>
                  <a:schemeClr val="tx1"/>
                </a:solidFill>
              </a:rPr>
              <a:t>generalisation, abstraction and  proof in </a:t>
            </a:r>
            <a:r>
              <a:rPr lang="en-GB" sz="2000" dirty="0">
                <a:solidFill>
                  <a:schemeClr val="tx1"/>
                </a:solidFill>
              </a:rPr>
              <a:t>mathematics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chemeClr val="tx1"/>
                </a:solidFill>
              </a:rPr>
              <a:t>Teaching triad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(Jaworski, 1994)</a:t>
            </a:r>
          </a:p>
          <a:p>
            <a:pPr lvl="1">
              <a:spcBef>
                <a:spcPts val="1800"/>
              </a:spcBef>
            </a:pPr>
            <a:r>
              <a:rPr lang="en-GB" sz="2000" dirty="0">
                <a:solidFill>
                  <a:schemeClr val="tx1"/>
                </a:solidFill>
              </a:rPr>
              <a:t>Management of learning</a:t>
            </a:r>
          </a:p>
          <a:p>
            <a:pPr lvl="1">
              <a:spcBef>
                <a:spcPts val="1800"/>
              </a:spcBef>
            </a:pPr>
            <a:r>
              <a:rPr lang="en-GB" sz="2000" dirty="0">
                <a:solidFill>
                  <a:schemeClr val="tx1"/>
                </a:solidFill>
              </a:rPr>
              <a:t>Sensitivity to students</a:t>
            </a:r>
          </a:p>
          <a:p>
            <a:pPr lvl="1">
              <a:spcBef>
                <a:spcPts val="1800"/>
              </a:spcBef>
            </a:pPr>
            <a:r>
              <a:rPr lang="en-GB" sz="2000" dirty="0">
                <a:solidFill>
                  <a:schemeClr val="tx1"/>
                </a:solidFill>
              </a:rPr>
              <a:t>Mathematical challenge</a:t>
            </a:r>
          </a:p>
          <a:p>
            <a:pPr lvl="1">
              <a:spcBef>
                <a:spcPts val="1800"/>
              </a:spcBef>
              <a:buFontTx/>
              <a:buNone/>
            </a:pPr>
            <a:r>
              <a:rPr lang="en-US" sz="2400" b="1" dirty="0">
                <a:solidFill>
                  <a:srgbClr val="FF5050"/>
                </a:solidFill>
              </a:rPr>
              <a:t>HARMONY</a:t>
            </a:r>
            <a:r>
              <a:rPr lang="en-US" sz="2400" dirty="0">
                <a:solidFill>
                  <a:srgbClr val="FF5050"/>
                </a:solidFill>
              </a:rPr>
              <a:t> – balance between</a:t>
            </a:r>
            <a:br>
              <a:rPr lang="en-US" sz="2400" dirty="0">
                <a:solidFill>
                  <a:srgbClr val="FF5050"/>
                </a:solidFill>
              </a:rPr>
            </a:br>
            <a:r>
              <a:rPr lang="en-US" sz="2400" dirty="0">
                <a:solidFill>
                  <a:srgbClr val="FF5050"/>
                </a:solidFill>
              </a:rPr>
              <a:t> sensitivity and challenge  </a:t>
            </a:r>
            <a:r>
              <a:rPr lang="en-US" sz="1600" dirty="0">
                <a:solidFill>
                  <a:schemeClr val="tx1"/>
                </a:solidFill>
              </a:rPr>
              <a:t>(Potari &amp; Jaworski, 2002)</a:t>
            </a:r>
          </a:p>
        </p:txBody>
      </p:sp>
      <p:sp>
        <p:nvSpPr>
          <p:cNvPr id="61444" name="Oval 4"/>
          <p:cNvSpPr>
            <a:spLocks noChangeArrowheads="1"/>
          </p:cNvSpPr>
          <p:nvPr/>
        </p:nvSpPr>
        <p:spPr bwMode="auto">
          <a:xfrm>
            <a:off x="5364088" y="3140968"/>
            <a:ext cx="3313113" cy="1943100"/>
          </a:xfrm>
          <a:prstGeom prst="ellips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latin typeface="+mn-lt"/>
            </a:endParaRPr>
          </a:p>
        </p:txBody>
      </p:sp>
      <p:sp>
        <p:nvSpPr>
          <p:cNvPr id="61445" name="Oval 5"/>
          <p:cNvSpPr>
            <a:spLocks noChangeArrowheads="1"/>
          </p:cNvSpPr>
          <p:nvPr/>
        </p:nvSpPr>
        <p:spPr bwMode="auto">
          <a:xfrm>
            <a:off x="5724451" y="3572768"/>
            <a:ext cx="1800225" cy="1150937"/>
          </a:xfrm>
          <a:prstGeom prst="ellips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latin typeface="+mn-lt"/>
            </a:endParaRPr>
          </a:p>
        </p:txBody>
      </p:sp>
      <p:sp>
        <p:nvSpPr>
          <p:cNvPr id="61446" name="Oval 6"/>
          <p:cNvSpPr>
            <a:spLocks noChangeArrowheads="1"/>
          </p:cNvSpPr>
          <p:nvPr/>
        </p:nvSpPr>
        <p:spPr bwMode="auto">
          <a:xfrm>
            <a:off x="6588051" y="3572768"/>
            <a:ext cx="1800225" cy="1150937"/>
          </a:xfrm>
          <a:prstGeom prst="ellips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latin typeface="+mn-lt"/>
            </a:endParaRP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6805538" y="3212405"/>
            <a:ext cx="628698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+mn-lt"/>
              </a:rPr>
              <a:t>ML</a:t>
            </a:r>
            <a:endParaRPr lang="en-US">
              <a:latin typeface="+mn-lt"/>
            </a:endParaRP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5940351" y="3931543"/>
            <a:ext cx="595035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+mn-lt"/>
              </a:rPr>
              <a:t>SS</a:t>
            </a:r>
            <a:endParaRPr lang="en-US">
              <a:latin typeface="+mn-lt"/>
            </a:endParaRP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7669138" y="3931543"/>
            <a:ext cx="663964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+mn-lt"/>
              </a:rPr>
              <a:t>MC</a:t>
            </a: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088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/>
      <p:bldP spid="61445" grpId="0" animBg="1"/>
      <p:bldP spid="61446" grpId="0" animBg="1"/>
      <p:bldP spid="61447" grpId="0"/>
      <p:bldP spid="61448" grpId="0"/>
      <p:bldP spid="614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Tsukuba APEC Conference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5182-65F7-49FB-80E4-B35D690D6887}" type="slidenum">
              <a:rPr lang="en-GB"/>
              <a:pPr/>
              <a:t>18</a:t>
            </a:fld>
            <a:endParaRPr lang="en-GB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66"/>
                </a:solidFill>
              </a:rPr>
              <a:t>Inquiry in </a:t>
            </a:r>
            <a:r>
              <a:rPr lang="en-GB" dirty="0" smtClean="0">
                <a:solidFill>
                  <a:srgbClr val="000066"/>
                </a:solidFill>
              </a:rPr>
              <a:t>classroom mathematics</a:t>
            </a:r>
            <a:endParaRPr lang="en-GB" dirty="0">
              <a:solidFill>
                <a:srgbClr val="000066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  <a:buFontTx/>
              <a:buNone/>
            </a:pPr>
            <a:r>
              <a:rPr lang="en-GB" dirty="0"/>
              <a:t>	</a:t>
            </a:r>
            <a:r>
              <a:rPr lang="en-GB" sz="2400" dirty="0">
                <a:solidFill>
                  <a:schemeClr val="tx1"/>
                </a:solidFill>
              </a:rPr>
              <a:t>Students engaging in mathematical tasks that are inquiry-based allows</a:t>
            </a:r>
          </a:p>
          <a:p>
            <a:pPr lvl="1">
              <a:spcBef>
                <a:spcPts val="1800"/>
              </a:spcBef>
            </a:pPr>
            <a:r>
              <a:rPr lang="en-GB" sz="2400" dirty="0">
                <a:solidFill>
                  <a:schemeClr val="tx1"/>
                </a:solidFill>
              </a:rPr>
              <a:t>Multiple directions of </a:t>
            </a:r>
            <a:r>
              <a:rPr lang="en-GB" sz="2400" dirty="0" smtClean="0">
                <a:solidFill>
                  <a:schemeClr val="tx1"/>
                </a:solidFill>
              </a:rPr>
              <a:t>inquiry</a:t>
            </a:r>
          </a:p>
          <a:p>
            <a:pPr lvl="1">
              <a:spcBef>
                <a:spcPts val="180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Making, testing and justifying mathematical conjectures</a:t>
            </a:r>
            <a:endParaRPr lang="en-GB" sz="2400" dirty="0">
              <a:solidFill>
                <a:schemeClr val="tx1"/>
              </a:solidFill>
            </a:endParaRPr>
          </a:p>
          <a:p>
            <a:pPr lvl="1">
              <a:spcBef>
                <a:spcPts val="1800"/>
              </a:spcBef>
            </a:pPr>
            <a:r>
              <a:rPr lang="en-GB" sz="2400" dirty="0">
                <a:solidFill>
                  <a:schemeClr val="tx1"/>
                </a:solidFill>
              </a:rPr>
              <a:t>Multiple levels of engagement</a:t>
            </a:r>
          </a:p>
          <a:p>
            <a:pPr lvl="1">
              <a:spcBef>
                <a:spcPts val="180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Mutual </a:t>
            </a:r>
            <a:r>
              <a:rPr lang="en-GB" sz="2400" dirty="0">
                <a:solidFill>
                  <a:schemeClr val="tx1"/>
                </a:solidFill>
              </a:rPr>
              <a:t>engagement and support</a:t>
            </a:r>
          </a:p>
          <a:p>
            <a:pPr lvl="1">
              <a:spcBef>
                <a:spcPts val="1800"/>
              </a:spcBef>
            </a:pPr>
            <a:r>
              <a:rPr lang="en-GB" sz="2400" dirty="0">
                <a:solidFill>
                  <a:schemeClr val="tx1"/>
                </a:solidFill>
              </a:rPr>
              <a:t>Differing degrees of challenge</a:t>
            </a:r>
          </a:p>
          <a:p>
            <a:pPr lvl="1">
              <a:spcBef>
                <a:spcPts val="180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Harmony </a:t>
            </a:r>
            <a:r>
              <a:rPr lang="en-GB" sz="2400" dirty="0">
                <a:solidFill>
                  <a:schemeClr val="tx1"/>
                </a:solidFill>
              </a:rPr>
              <a:t>in balancing sensitivity and challenge</a:t>
            </a:r>
          </a:p>
          <a:p>
            <a:pPr lvl="1">
              <a:spcBef>
                <a:spcPts val="1800"/>
              </a:spcBef>
            </a:pPr>
            <a:r>
              <a:rPr lang="en-GB" sz="2400" dirty="0">
                <a:solidFill>
                  <a:schemeClr val="tx1"/>
                </a:solidFill>
              </a:rPr>
              <a:t>Acceptance of and respect for difference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Tsukuba APEC Conference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901F-A625-45DD-9670-CC7BC02D0AD0}" type="slidenum">
              <a:rPr lang="en-GB"/>
              <a:pPr/>
              <a:t>19</a:t>
            </a:fld>
            <a:endParaRPr lang="en-GB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Inquiry in mathematics teaching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0769"/>
            <a:ext cx="8229600" cy="468052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>
                <a:solidFill>
                  <a:schemeClr val="tx1"/>
                </a:solidFill>
              </a:rPr>
              <a:t>	</a:t>
            </a:r>
            <a:r>
              <a:rPr lang="en-GB" dirty="0" smtClean="0">
                <a:solidFill>
                  <a:schemeClr val="tx2"/>
                </a:solidFill>
              </a:rPr>
              <a:t>Involves </a:t>
            </a:r>
            <a:r>
              <a:rPr lang="en-GB" i="1" dirty="0">
                <a:solidFill>
                  <a:schemeClr val="tx2"/>
                </a:solidFill>
              </a:rPr>
              <a:t>teachers-as-inquirers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smtClean="0">
                <a:solidFill>
                  <a:schemeClr val="tx2"/>
                </a:solidFill>
              </a:rPr>
              <a:t>exploring</a:t>
            </a:r>
            <a:endParaRPr lang="en-GB" dirty="0">
              <a:solidFill>
                <a:schemeClr val="tx2"/>
              </a:solidFill>
            </a:endParaRPr>
          </a:p>
          <a:p>
            <a:pPr lvl="2"/>
            <a:r>
              <a:rPr lang="en-GB" dirty="0">
                <a:solidFill>
                  <a:schemeClr val="tx1"/>
                </a:solidFill>
              </a:rPr>
              <a:t>the kinds of tasks that engage students and promote mathematical inquiry</a:t>
            </a:r>
          </a:p>
          <a:p>
            <a:pPr lvl="2"/>
            <a:r>
              <a:rPr lang="en-GB" dirty="0">
                <a:solidFill>
                  <a:schemeClr val="tx1"/>
                </a:solidFill>
              </a:rPr>
              <a:t>ways of organising the classroom that enable inquiry activity with all its attributes</a:t>
            </a:r>
          </a:p>
          <a:p>
            <a:pPr lvl="2"/>
            <a:r>
              <a:rPr lang="en-GB" dirty="0">
                <a:solidFill>
                  <a:schemeClr val="tx1"/>
                </a:solidFill>
              </a:rPr>
              <a:t>The many issues and tensions that arise related to the classroom, school, parents, educational system, society and politics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  <a:p>
            <a:pPr lvl="1">
              <a:buNone/>
            </a:pPr>
            <a:r>
              <a:rPr lang="en-GB" dirty="0" smtClean="0">
                <a:solidFill>
                  <a:schemeClr val="tx1"/>
                </a:solidFill>
              </a:rPr>
              <a:t>	</a:t>
            </a:r>
            <a:r>
              <a:rPr lang="en-GB" dirty="0" smtClean="0">
                <a:solidFill>
                  <a:schemeClr val="tx2"/>
                </a:solidFill>
              </a:rPr>
              <a:t>and reflecting on what occurs in the classroom with feedback to future action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1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pider_web[1]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4443096" cy="333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8282880" cy="468052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Collaboration in research </a:t>
            </a:r>
            <a:b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teaching through inquiry</a:t>
            </a:r>
          </a:p>
          <a:p>
            <a:pPr>
              <a:spcBef>
                <a:spcPts val="600"/>
              </a:spcBef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does it mean to teach</a:t>
            </a:r>
            <a:b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mathematics (or science)?</a:t>
            </a:r>
          </a:p>
          <a:p>
            <a:pPr>
              <a:spcBef>
                <a:spcPts val="600"/>
              </a:spcBef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Inquiry in the classroom</a:t>
            </a:r>
          </a:p>
          <a:p>
            <a:pPr>
              <a:spcBef>
                <a:spcPts val="600"/>
              </a:spcBef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role of the teacher</a:t>
            </a:r>
          </a:p>
          <a:p>
            <a:pPr>
              <a:spcBef>
                <a:spcPts val="600"/>
              </a:spcBef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Inquiry in theory</a:t>
            </a:r>
          </a:p>
          <a:p>
            <a:pPr>
              <a:spcBef>
                <a:spcPts val="600"/>
              </a:spcBef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Collaborative inquiry </a:t>
            </a:r>
            <a:b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between teachers and </a:t>
            </a:r>
            <a:b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didacticians</a:t>
            </a:r>
            <a:endParaRPr lang="en-GB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Video example from a research project</a:t>
            </a:r>
          </a:p>
          <a:p>
            <a:pPr>
              <a:spcBef>
                <a:spcPts val="600"/>
              </a:spcBef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Collaborative developmental research	</a:t>
            </a:r>
            <a:endParaRPr lang="en-GB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Tsukuba APEC Conference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91086-1743-4D0F-9ACD-A4E865FE9E9C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700904" y="4921380"/>
            <a:ext cx="444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600" dirty="0" smtClean="0">
                <a:hlinkClick r:id="rId4"/>
              </a:rPr>
              <a:t>Image</a:t>
            </a:r>
            <a:r>
              <a:rPr lang="en-GB" sz="1800" dirty="0">
                <a:hlinkClick r:id="rId4"/>
              </a:rPr>
              <a:t>: </a:t>
            </a:r>
            <a:r>
              <a:rPr lang="en-GB" sz="1400" dirty="0">
                <a:hlinkClick r:id="rId4"/>
              </a:rPr>
              <a:t>http://</a:t>
            </a:r>
            <a:r>
              <a:rPr lang="en-GB" sz="1400" dirty="0" smtClean="0">
                <a:hlinkClick r:id="rId4"/>
              </a:rPr>
              <a:t>machprinciple.com/spiders </a:t>
            </a:r>
            <a:br>
              <a:rPr lang="en-GB" sz="1400" dirty="0" smtClean="0">
                <a:hlinkClick r:id="rId4"/>
              </a:rPr>
            </a:br>
            <a:r>
              <a:rPr lang="en-GB" sz="1400" dirty="0" smtClean="0">
                <a:hlinkClick r:id="rId4"/>
              </a:rPr>
              <a:t>understand-the-music-of-their-web</a:t>
            </a:r>
            <a:r>
              <a:rPr lang="en-GB" sz="1400" dirty="0">
                <a:hlinkClick r:id="rId4"/>
              </a:rPr>
              <a:t>/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83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inquiry cycle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24000"/>
            <a:ext cx="4824536" cy="3417168"/>
          </a:xfrm>
        </p:spPr>
        <p:txBody>
          <a:bodyPr/>
          <a:lstStyle/>
          <a:p>
            <a:pPr>
              <a:spcBef>
                <a:spcPts val="1800"/>
              </a:spcBef>
              <a:buNone/>
            </a:pPr>
            <a:r>
              <a:rPr lang="en-GB" dirty="0" smtClean="0"/>
              <a:t>Plan for teaching</a:t>
            </a:r>
          </a:p>
          <a:p>
            <a:pPr>
              <a:spcBef>
                <a:spcPts val="1800"/>
              </a:spcBef>
              <a:buNone/>
            </a:pPr>
            <a:r>
              <a:rPr lang="en-GB" dirty="0" smtClean="0"/>
              <a:t>Act and </a:t>
            </a:r>
            <a:r>
              <a:rPr lang="en-GB" dirty="0" smtClean="0">
                <a:solidFill>
                  <a:schemeClr val="tx2"/>
                </a:solidFill>
              </a:rPr>
              <a:t>observe</a:t>
            </a:r>
          </a:p>
          <a:p>
            <a:pPr>
              <a:spcBef>
                <a:spcPts val="1800"/>
              </a:spcBef>
              <a:buNone/>
            </a:pPr>
            <a:r>
              <a:rPr lang="en-GB" dirty="0" smtClean="0"/>
              <a:t>Reflect and </a:t>
            </a:r>
            <a:r>
              <a:rPr lang="en-GB" dirty="0" smtClean="0">
                <a:solidFill>
                  <a:schemeClr val="tx2"/>
                </a:solidFill>
              </a:rPr>
              <a:t>analyse</a:t>
            </a:r>
          </a:p>
          <a:p>
            <a:pPr>
              <a:spcBef>
                <a:spcPts val="1800"/>
              </a:spcBef>
              <a:buNone/>
            </a:pPr>
            <a:r>
              <a:rPr lang="en-GB" dirty="0" smtClean="0"/>
              <a:t>Feedback to future planning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Tsukuba APEC Conference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91086-1743-4D0F-9ACD-A4E865FE9E9C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6" name="Curved Up Arrow 5"/>
          <p:cNvSpPr/>
          <p:nvPr/>
        </p:nvSpPr>
        <p:spPr bwMode="auto">
          <a:xfrm rot="15062717">
            <a:off x="3674361" y="2604813"/>
            <a:ext cx="2376264" cy="864096"/>
          </a:xfrm>
          <a:prstGeom prst="curvedUp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1484784"/>
            <a:ext cx="681597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latin typeface="+mn-lt"/>
              </a:rPr>
              <a:t>e.g.,</a:t>
            </a:r>
            <a:endParaRPr lang="en-GB" sz="2000" b="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1484784"/>
            <a:ext cx="2393604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latin typeface="+mn-lt"/>
              </a:rPr>
              <a:t>Design a particular </a:t>
            </a:r>
          </a:p>
          <a:p>
            <a:r>
              <a:rPr lang="en-GB" sz="2000" b="0" dirty="0" smtClean="0">
                <a:latin typeface="+mn-lt"/>
              </a:rPr>
              <a:t>classroom task</a:t>
            </a:r>
            <a:endParaRPr lang="en-GB" sz="2000" b="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2276872"/>
            <a:ext cx="3332964" cy="132343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latin typeface="+mn-lt"/>
              </a:rPr>
              <a:t>Use the task </a:t>
            </a:r>
            <a:br>
              <a:rPr lang="en-GB" sz="2000" b="0" dirty="0" smtClean="0">
                <a:latin typeface="+mn-lt"/>
              </a:rPr>
            </a:br>
            <a:r>
              <a:rPr lang="en-GB" sz="2000" b="0" dirty="0" smtClean="0">
                <a:latin typeface="+mn-lt"/>
              </a:rPr>
              <a:t>in the classroom</a:t>
            </a:r>
            <a:br>
              <a:rPr lang="en-GB" sz="2000" b="0" dirty="0" smtClean="0">
                <a:latin typeface="+mn-lt"/>
              </a:rPr>
            </a:br>
            <a:r>
              <a:rPr lang="en-GB" sz="2000" b="0" dirty="0" smtClean="0">
                <a:latin typeface="+mn-lt"/>
              </a:rPr>
              <a:t>and observe what happens </a:t>
            </a:r>
            <a:br>
              <a:rPr lang="en-GB" sz="2000" b="0" dirty="0" smtClean="0">
                <a:latin typeface="+mn-lt"/>
              </a:rPr>
            </a:br>
            <a:r>
              <a:rPr lang="en-GB" sz="2000" b="0" dirty="0" smtClean="0">
                <a:latin typeface="+mn-lt"/>
              </a:rPr>
              <a:t> -- gather data</a:t>
            </a:r>
            <a:endParaRPr lang="en-GB" sz="2000" b="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3789040"/>
            <a:ext cx="3089307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latin typeface="+mn-lt"/>
              </a:rPr>
              <a:t>Reflect on what occurred </a:t>
            </a:r>
            <a:br>
              <a:rPr lang="en-GB" sz="2000" b="0" dirty="0" smtClean="0">
                <a:latin typeface="+mn-lt"/>
              </a:rPr>
            </a:br>
            <a:r>
              <a:rPr lang="en-GB" sz="2000" b="0" dirty="0" smtClean="0">
                <a:latin typeface="+mn-lt"/>
              </a:rPr>
              <a:t>-- analyse the data</a:t>
            </a:r>
            <a:endParaRPr lang="en-GB" sz="2000" b="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6056" y="4653136"/>
            <a:ext cx="4017446" cy="10156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latin typeface="+mn-lt"/>
              </a:rPr>
              <a:t>Use what has been learned </a:t>
            </a:r>
            <a:br>
              <a:rPr lang="en-GB" sz="2000" b="0" dirty="0" smtClean="0">
                <a:latin typeface="+mn-lt"/>
              </a:rPr>
            </a:br>
            <a:r>
              <a:rPr lang="en-GB" sz="2000" b="0" dirty="0" smtClean="0">
                <a:latin typeface="+mn-lt"/>
              </a:rPr>
              <a:t>through observation and analysis </a:t>
            </a:r>
            <a:br>
              <a:rPr lang="en-GB" sz="2000" b="0" dirty="0" smtClean="0">
                <a:latin typeface="+mn-lt"/>
              </a:rPr>
            </a:br>
            <a:r>
              <a:rPr lang="en-GB" sz="2000" b="0" dirty="0" smtClean="0">
                <a:latin typeface="+mn-lt"/>
              </a:rPr>
              <a:t>to redesign the task</a:t>
            </a:r>
            <a:endParaRPr lang="en-GB" sz="2000" b="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5736" y="4797152"/>
            <a:ext cx="2512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+mn-lt"/>
              </a:rPr>
              <a:t>Action research</a:t>
            </a:r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736" y="5445224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+mn-lt"/>
              </a:rPr>
              <a:t>Design research</a:t>
            </a:r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41168"/>
            <a:ext cx="2082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+mn-lt"/>
              </a:rPr>
              <a:t>Iterative and </a:t>
            </a:r>
          </a:p>
          <a:p>
            <a:r>
              <a:rPr lang="en-GB" dirty="0" smtClean="0">
                <a:solidFill>
                  <a:schemeClr val="tx2"/>
                </a:solidFill>
                <a:latin typeface="+mn-lt"/>
              </a:rPr>
              <a:t>systematic</a:t>
            </a:r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1979712" y="5229200"/>
            <a:ext cx="360040" cy="288032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80112" y="5733256"/>
            <a:ext cx="1771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+mn-lt"/>
              </a:rPr>
              <a:t>(Jaworski, 2004)</a:t>
            </a:r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327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Inquiry in two layers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en-GB" dirty="0" smtClean="0">
                <a:solidFill>
                  <a:schemeClr val="tx1"/>
                </a:solidFill>
              </a:rPr>
              <a:t>	Inquiry in students’ mathematical activity in the classroom</a:t>
            </a:r>
          </a:p>
          <a:p>
            <a:pPr>
              <a:spcBef>
                <a:spcPts val="1200"/>
              </a:spcBef>
            </a:pPr>
            <a:endParaRPr lang="en-GB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None/>
            </a:pPr>
            <a:r>
              <a:rPr lang="en-GB" dirty="0" smtClean="0">
                <a:solidFill>
                  <a:schemeClr val="tx1"/>
                </a:solidFill>
              </a:rPr>
              <a:t>	Inquiry in teachers’ exploration of classroom approaches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Tsukuba APEC Conference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91086-1743-4D0F-9ACD-A4E865FE9E9C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6" name="Oval 5"/>
          <p:cNvSpPr/>
          <p:nvPr/>
        </p:nvSpPr>
        <p:spPr bwMode="auto">
          <a:xfrm>
            <a:off x="683568" y="3212976"/>
            <a:ext cx="7776864" cy="2088232"/>
          </a:xfrm>
          <a:prstGeom prst="ellips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Curved Up Arrow 6"/>
          <p:cNvSpPr/>
          <p:nvPr/>
        </p:nvSpPr>
        <p:spPr bwMode="auto">
          <a:xfrm rot="17197316">
            <a:off x="7149459" y="2940918"/>
            <a:ext cx="2394733" cy="1152128"/>
          </a:xfrm>
          <a:prstGeom prst="curvedUpArrow">
            <a:avLst>
              <a:gd name="adj1" fmla="val 25000"/>
              <a:gd name="adj2" fmla="val 50000"/>
              <a:gd name="adj3" fmla="val 28109"/>
            </a:avLst>
          </a:prstGeom>
          <a:solidFill>
            <a:schemeClr val="tx2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54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</a:t>
            </a:r>
            <a:r>
              <a:rPr lang="en-GB" i="1" dirty="0" smtClean="0"/>
              <a:t>communities </a:t>
            </a:r>
            <a:r>
              <a:rPr lang="en-GB" dirty="0" smtClean="0"/>
              <a:t>of inquiry</a:t>
            </a:r>
            <a:endParaRPr lang="en-GB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100" smtClean="0"/>
              <a:t>Tsukuba APEC Conference 2015</a:t>
            </a:r>
            <a:endParaRPr lang="en-US" sz="110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29144-F88A-48D2-81C5-5505784A3D35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83651" name="Oval 3"/>
          <p:cNvSpPr>
            <a:spLocks noChangeArrowheads="1"/>
          </p:cNvSpPr>
          <p:nvPr/>
        </p:nvSpPr>
        <p:spPr bwMode="auto">
          <a:xfrm>
            <a:off x="677144" y="1445568"/>
            <a:ext cx="6697662" cy="446405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2000" dirty="0">
              <a:latin typeface="+mn-lt"/>
            </a:endParaRPr>
          </a:p>
        </p:txBody>
      </p:sp>
      <p:sp>
        <p:nvSpPr>
          <p:cNvPr id="283652" name="Oval 4"/>
          <p:cNvSpPr>
            <a:spLocks noChangeArrowheads="1"/>
          </p:cNvSpPr>
          <p:nvPr/>
        </p:nvSpPr>
        <p:spPr bwMode="auto">
          <a:xfrm>
            <a:off x="3341440" y="2165648"/>
            <a:ext cx="3816350" cy="295275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dirty="0" smtClean="0">
                <a:latin typeface="+mn-lt"/>
              </a:rPr>
              <a:t>Inquiry in </a:t>
            </a:r>
            <a:br>
              <a:rPr lang="en-GB" sz="2800" dirty="0" smtClean="0">
                <a:latin typeface="+mn-lt"/>
              </a:rPr>
            </a:br>
            <a:r>
              <a:rPr lang="en-GB" sz="2800" dirty="0" smtClean="0">
                <a:latin typeface="+mn-lt"/>
              </a:rPr>
              <a:t>classroom </a:t>
            </a:r>
            <a:r>
              <a:rPr lang="en-GB" sz="2800" dirty="0">
                <a:latin typeface="+mn-lt"/>
              </a:rPr>
              <a:t/>
            </a:r>
            <a:br>
              <a:rPr lang="en-GB" sz="2800" dirty="0">
                <a:latin typeface="+mn-lt"/>
              </a:rPr>
            </a:br>
            <a:r>
              <a:rPr lang="en-GB" sz="2800" dirty="0">
                <a:latin typeface="+mn-lt"/>
              </a:rPr>
              <a:t>mathematics </a:t>
            </a:r>
            <a:r>
              <a:rPr lang="en-GB" sz="2800" dirty="0">
                <a:solidFill>
                  <a:schemeClr val="bg1"/>
                </a:solidFill>
                <a:latin typeface="+mn-lt"/>
              </a:rPr>
              <a:t>–</a:t>
            </a:r>
            <a:r>
              <a:rPr lang="en-GB" sz="2800" dirty="0">
                <a:latin typeface="+mn-lt"/>
              </a:rPr>
              <a:t> </a:t>
            </a:r>
            <a:br>
              <a:rPr lang="en-GB" sz="2800" dirty="0">
                <a:latin typeface="+mn-lt"/>
              </a:rPr>
            </a:br>
            <a:r>
              <a:rPr lang="en-GB" sz="2800" dirty="0" smtClean="0">
                <a:latin typeface="+mn-lt"/>
              </a:rPr>
              <a:t>-- </a:t>
            </a:r>
            <a:r>
              <a:rPr lang="en-GB" sz="2000" dirty="0" smtClean="0">
                <a:latin typeface="+mn-lt"/>
              </a:rPr>
              <a:t>students</a:t>
            </a:r>
            <a:r>
              <a:rPr lang="en-GB" dirty="0">
                <a:latin typeface="+mn-lt"/>
              </a:rPr>
              <a:t/>
            </a:r>
            <a:br>
              <a:rPr lang="en-GB" dirty="0">
                <a:latin typeface="+mn-lt"/>
              </a:rPr>
            </a:br>
            <a:r>
              <a:rPr lang="en-GB" sz="2000" dirty="0">
                <a:latin typeface="+mn-lt"/>
              </a:rPr>
              <a:t>(&amp; teacher)</a:t>
            </a:r>
            <a:endParaRPr lang="en-US" dirty="0">
              <a:latin typeface="+mn-lt"/>
            </a:endParaRPr>
          </a:p>
        </p:txBody>
      </p:sp>
      <p:sp>
        <p:nvSpPr>
          <p:cNvPr id="12297" name="Text Box 13"/>
          <p:cNvSpPr txBox="1">
            <a:spLocks noChangeArrowheads="1"/>
          </p:cNvSpPr>
          <p:nvPr/>
        </p:nvSpPr>
        <p:spPr bwMode="auto">
          <a:xfrm>
            <a:off x="1397224" y="2309664"/>
            <a:ext cx="207620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+mn-lt"/>
              </a:rPr>
              <a:t>Inquiry in </a:t>
            </a:r>
            <a:br>
              <a:rPr lang="en-GB" sz="2800" dirty="0" smtClean="0">
                <a:latin typeface="+mn-lt"/>
              </a:rPr>
            </a:br>
            <a:r>
              <a:rPr lang="en-GB" sz="2800" dirty="0" smtClean="0">
                <a:latin typeface="+mn-lt"/>
              </a:rPr>
              <a:t>planning </a:t>
            </a:r>
          </a:p>
          <a:p>
            <a:r>
              <a:rPr lang="en-GB" sz="2800" dirty="0" smtClean="0">
                <a:latin typeface="+mn-lt"/>
              </a:rPr>
              <a:t>for the</a:t>
            </a:r>
          </a:p>
          <a:p>
            <a:r>
              <a:rPr lang="en-GB" sz="2800" dirty="0" smtClean="0">
                <a:latin typeface="+mn-lt"/>
              </a:rPr>
              <a:t>classroom</a:t>
            </a:r>
            <a:endParaRPr lang="en-US" sz="2800" dirty="0" smtClean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67203" y="4325886"/>
            <a:ext cx="3261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-- teachers </a:t>
            </a:r>
            <a:br>
              <a:rPr lang="en-GB" sz="2000" dirty="0" smtClean="0">
                <a:latin typeface="+mn-lt"/>
              </a:rPr>
            </a:br>
            <a:r>
              <a:rPr lang="en-GB" sz="2000" dirty="0" smtClean="0">
                <a:latin typeface="+mn-lt"/>
              </a:rPr>
              <a:t>(&amp; teacher educators </a:t>
            </a:r>
            <a:br>
              <a:rPr lang="en-GB" sz="2000" dirty="0" smtClean="0">
                <a:latin typeface="+mn-lt"/>
              </a:rPr>
            </a:br>
            <a:r>
              <a:rPr lang="en-GB" sz="2000" dirty="0" smtClean="0">
                <a:latin typeface="+mn-lt"/>
              </a:rPr>
              <a:t>          -- </a:t>
            </a:r>
            <a:r>
              <a:rPr lang="en-GB" sz="2000" dirty="0" err="1" smtClean="0">
                <a:latin typeface="+mn-lt"/>
              </a:rPr>
              <a:t>didacticians</a:t>
            </a:r>
            <a:r>
              <a:rPr lang="en-GB" sz="2000" dirty="0" smtClean="0">
                <a:latin typeface="+mn-lt"/>
              </a:rPr>
              <a:t>)</a:t>
            </a:r>
            <a:endParaRPr lang="en-GB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575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1" grpId="0" animBg="1"/>
      <p:bldP spid="283652" grpId="0" animBg="1"/>
      <p:bldP spid="12297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04800"/>
            <a:ext cx="8568952" cy="990600"/>
          </a:xfrm>
        </p:spPr>
        <p:txBody>
          <a:bodyPr/>
          <a:lstStyle/>
          <a:p>
            <a:r>
              <a:rPr lang="en-GB" sz="2800" dirty="0" smtClean="0"/>
              <a:t>Theoretical background: </a:t>
            </a:r>
            <a:r>
              <a:rPr lang="en-GB" sz="2800" i="1" dirty="0" smtClean="0"/>
              <a:t>Community of Practice</a:t>
            </a:r>
            <a:endParaRPr lang="en-GB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282880" cy="4680520"/>
          </a:xfrm>
        </p:spPr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en-GB" sz="2200" dirty="0" smtClean="0">
                <a:solidFill>
                  <a:schemeClr val="tx2"/>
                </a:solidFill>
              </a:rPr>
              <a:t>From </a:t>
            </a:r>
            <a:r>
              <a:rPr lang="en-GB" sz="2200" dirty="0" err="1" smtClean="0">
                <a:solidFill>
                  <a:schemeClr val="tx2"/>
                </a:solidFill>
              </a:rPr>
              <a:t>Vygotskian</a:t>
            </a:r>
            <a:r>
              <a:rPr lang="en-GB" sz="2200" dirty="0" smtClean="0">
                <a:solidFill>
                  <a:schemeClr val="tx2"/>
                </a:solidFill>
              </a:rPr>
              <a:t> theory </a:t>
            </a:r>
            <a:r>
              <a:rPr lang="en-GB" sz="1800" dirty="0" smtClean="0"/>
              <a:t>(e.g., </a:t>
            </a:r>
            <a:r>
              <a:rPr lang="en-GB" sz="1800" dirty="0" err="1" smtClean="0"/>
              <a:t>Vygotsky</a:t>
            </a:r>
            <a:r>
              <a:rPr lang="en-GB" sz="1800" dirty="0" smtClean="0"/>
              <a:t>, 1978, </a:t>
            </a:r>
            <a:r>
              <a:rPr lang="en-GB" sz="1800" dirty="0" err="1" smtClean="0"/>
              <a:t>Wertsch</a:t>
            </a:r>
            <a:r>
              <a:rPr lang="en-GB" sz="1800" dirty="0" smtClean="0"/>
              <a:t>, 1991)</a:t>
            </a:r>
            <a:endParaRPr lang="en-GB" sz="2400" dirty="0" smtClean="0"/>
          </a:p>
          <a:p>
            <a:pPr lvl="1">
              <a:spcBef>
                <a:spcPts val="1200"/>
              </a:spcBef>
            </a:pPr>
            <a:r>
              <a:rPr lang="en-GB" sz="2000" dirty="0" smtClean="0"/>
              <a:t>Learning as participation in social action mediated by tools and signs</a:t>
            </a:r>
          </a:p>
          <a:p>
            <a:pPr>
              <a:spcBef>
                <a:spcPts val="1200"/>
              </a:spcBef>
              <a:buNone/>
            </a:pPr>
            <a:r>
              <a:rPr lang="en-GB" sz="2200" dirty="0" smtClean="0">
                <a:solidFill>
                  <a:schemeClr val="tx2"/>
                </a:solidFill>
              </a:rPr>
              <a:t>From Wenger’s “Community of Practice” (</a:t>
            </a:r>
            <a:r>
              <a:rPr lang="en-GB" sz="2200" dirty="0" err="1" smtClean="0">
                <a:solidFill>
                  <a:schemeClr val="tx2"/>
                </a:solidFill>
              </a:rPr>
              <a:t>CoP</a:t>
            </a:r>
            <a:r>
              <a:rPr lang="en-GB" sz="2400" dirty="0" smtClean="0">
                <a:solidFill>
                  <a:schemeClr val="tx2"/>
                </a:solidFill>
              </a:rPr>
              <a:t>) </a:t>
            </a:r>
            <a:r>
              <a:rPr lang="en-GB" sz="1800" dirty="0" smtClean="0"/>
              <a:t>(Wenger, 1998)</a:t>
            </a:r>
            <a:endParaRPr lang="en-GB" sz="2400" dirty="0" smtClean="0"/>
          </a:p>
          <a:p>
            <a:pPr lvl="1">
              <a:spcBef>
                <a:spcPts val="1200"/>
              </a:spcBef>
            </a:pPr>
            <a:r>
              <a:rPr lang="en-GB" sz="2000" dirty="0" smtClean="0"/>
              <a:t>Mutual engagement;  Joint enterprise;  Shared repertoire</a:t>
            </a:r>
          </a:p>
          <a:p>
            <a:pPr>
              <a:spcBef>
                <a:spcPts val="1200"/>
              </a:spcBef>
              <a:buNone/>
            </a:pPr>
            <a:r>
              <a:rPr lang="en-GB" sz="2200" dirty="0" smtClean="0">
                <a:solidFill>
                  <a:schemeClr val="tx2"/>
                </a:solidFill>
              </a:rPr>
              <a:t>Wenger’s notion of </a:t>
            </a:r>
            <a:r>
              <a:rPr lang="en-GB" sz="2200" i="1" dirty="0" smtClean="0">
                <a:solidFill>
                  <a:schemeClr val="tx2"/>
                </a:solidFill>
              </a:rPr>
              <a:t>belonging</a:t>
            </a:r>
            <a:r>
              <a:rPr lang="en-GB" sz="2200" dirty="0" smtClean="0">
                <a:solidFill>
                  <a:schemeClr val="tx2"/>
                </a:solidFill>
              </a:rPr>
              <a:t> to a </a:t>
            </a:r>
            <a:r>
              <a:rPr lang="en-GB" sz="2200" dirty="0" err="1" smtClean="0">
                <a:solidFill>
                  <a:schemeClr val="tx2"/>
                </a:solidFill>
              </a:rPr>
              <a:t>CoP</a:t>
            </a:r>
            <a:r>
              <a:rPr lang="en-GB" sz="2200" dirty="0" smtClean="0">
                <a:solidFill>
                  <a:schemeClr val="tx2"/>
                </a:solidFill>
              </a:rPr>
              <a:t>, involves</a:t>
            </a:r>
          </a:p>
          <a:p>
            <a:pPr lvl="1">
              <a:spcBef>
                <a:spcPts val="1200"/>
              </a:spcBef>
            </a:pPr>
            <a:r>
              <a:rPr lang="en-GB" sz="2000" dirty="0" smtClean="0"/>
              <a:t>Engagement; Imagination; Alignment</a:t>
            </a:r>
          </a:p>
          <a:p>
            <a:pPr>
              <a:spcBef>
                <a:spcPts val="1200"/>
              </a:spcBef>
              <a:buNone/>
            </a:pPr>
            <a:r>
              <a:rPr lang="en-GB" sz="2400" dirty="0" smtClean="0">
                <a:solidFill>
                  <a:schemeClr val="tx2"/>
                </a:solidFill>
              </a:rPr>
              <a:t>	BUT  Alignment can result in perpetuation of  unhelpful practices </a:t>
            </a:r>
            <a:r>
              <a:rPr lang="en-GB" sz="2000" dirty="0" smtClean="0">
                <a:solidFill>
                  <a:schemeClr val="tx2"/>
                </a:solidFill>
              </a:rPr>
              <a:t>(e.g., instrumental learning and teaching in mathematics </a:t>
            </a:r>
            <a:r>
              <a:rPr lang="en-GB" sz="1600" dirty="0" smtClean="0">
                <a:solidFill>
                  <a:schemeClr val="tx2"/>
                </a:solidFill>
              </a:rPr>
              <a:t>(e.g., </a:t>
            </a:r>
            <a:r>
              <a:rPr lang="en-GB" sz="1600" dirty="0" err="1" smtClean="0">
                <a:solidFill>
                  <a:schemeClr val="tx2"/>
                </a:solidFill>
              </a:rPr>
              <a:t>Skemp</a:t>
            </a:r>
            <a:r>
              <a:rPr lang="en-GB" sz="1600" dirty="0" smtClean="0">
                <a:solidFill>
                  <a:schemeClr val="tx2"/>
                </a:solidFill>
              </a:rPr>
              <a:t> 1985)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Tsukuba APEC Conference 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91086-1743-4D0F-9ACD-A4E865FE9E9C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92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990600"/>
          </a:xfrm>
          <a:ln w="57150"/>
        </p:spPr>
        <p:txBody>
          <a:bodyPr/>
          <a:lstStyle/>
          <a:p>
            <a:r>
              <a:rPr lang="en-GB" dirty="0" smtClean="0"/>
              <a:t>From</a:t>
            </a:r>
            <a:r>
              <a:rPr lang="en-GB" i="1" dirty="0" smtClean="0"/>
              <a:t> </a:t>
            </a:r>
            <a:r>
              <a:rPr lang="en-GB" dirty="0" smtClean="0"/>
              <a:t>community of practice …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6402288" cy="3960440"/>
          </a:xfrm>
        </p:spPr>
        <p:txBody>
          <a:bodyPr/>
          <a:lstStyle/>
          <a:p>
            <a:pPr>
              <a:spcAft>
                <a:spcPts val="400"/>
              </a:spcAft>
              <a:buNone/>
            </a:pPr>
            <a:r>
              <a:rPr lang="en-GB" dirty="0" smtClean="0"/>
              <a:t>Involves </a:t>
            </a:r>
          </a:p>
          <a:p>
            <a:pPr>
              <a:spcAft>
                <a:spcPts val="400"/>
              </a:spcAft>
            </a:pPr>
            <a:r>
              <a:rPr lang="en-GB" dirty="0" smtClean="0"/>
              <a:t>Engagement</a:t>
            </a:r>
          </a:p>
          <a:p>
            <a:pPr>
              <a:spcAft>
                <a:spcPts val="400"/>
              </a:spcAft>
            </a:pPr>
            <a:r>
              <a:rPr lang="en-GB" dirty="0" smtClean="0"/>
              <a:t>Imagination</a:t>
            </a:r>
          </a:p>
          <a:p>
            <a:pPr>
              <a:spcAft>
                <a:spcPts val="400"/>
              </a:spcAft>
            </a:pPr>
            <a:r>
              <a:rPr lang="en-GB" dirty="0" smtClean="0"/>
              <a:t>and</a:t>
            </a:r>
          </a:p>
          <a:p>
            <a:pPr>
              <a:spcAft>
                <a:spcPts val="400"/>
              </a:spcAft>
            </a:pPr>
            <a:r>
              <a:rPr lang="en-GB" dirty="0" smtClean="0"/>
              <a:t>Alignment</a:t>
            </a:r>
          </a:p>
          <a:p>
            <a:endParaRPr lang="en-GB" dirty="0" smtClean="0"/>
          </a:p>
          <a:p>
            <a:r>
              <a:rPr lang="en-GB" dirty="0" smtClean="0"/>
              <a:t>Perpetuation of established practices</a:t>
            </a:r>
          </a:p>
          <a:p>
            <a:pPr>
              <a:buNone/>
            </a:pPr>
            <a:r>
              <a:rPr lang="en-GB" sz="1800" dirty="0" smtClean="0"/>
              <a:t>(Brown and McIntyre, 1993)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71600" y="6165304"/>
            <a:ext cx="5715000" cy="381000"/>
          </a:xfrm>
        </p:spPr>
        <p:txBody>
          <a:bodyPr/>
          <a:lstStyle/>
          <a:p>
            <a:r>
              <a:rPr lang="en-GB" smtClean="0"/>
              <a:t>Tsukuba APEC Conference 2015</a:t>
            </a:r>
            <a:endParaRPr lang="en-GB" dirty="0"/>
          </a:p>
        </p:txBody>
      </p:sp>
      <p:sp>
        <p:nvSpPr>
          <p:cNvPr id="6" name="Down Arrow 5"/>
          <p:cNvSpPr/>
          <p:nvPr/>
        </p:nvSpPr>
        <p:spPr bwMode="auto">
          <a:xfrm>
            <a:off x="1907704" y="4653136"/>
            <a:ext cx="504056" cy="504056"/>
          </a:xfrm>
          <a:prstGeom prst="down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3203848" y="4149080"/>
            <a:ext cx="648072" cy="432048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Right Brace 7"/>
          <p:cNvSpPr/>
          <p:nvPr/>
        </p:nvSpPr>
        <p:spPr bwMode="auto">
          <a:xfrm>
            <a:off x="3203848" y="2420888"/>
            <a:ext cx="504056" cy="1080120"/>
          </a:xfrm>
          <a:prstGeom prst="rightBrac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2564904"/>
            <a:ext cx="48798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+mj-lt"/>
              </a:rPr>
              <a:t>Inquiry </a:t>
            </a:r>
          </a:p>
          <a:p>
            <a:r>
              <a:rPr lang="en-GB" sz="2800" dirty="0" smtClean="0">
                <a:solidFill>
                  <a:schemeClr val="tx2"/>
                </a:solidFill>
                <a:latin typeface="+mj-lt"/>
              </a:rPr>
              <a:t>– new kinds of engagement</a:t>
            </a:r>
            <a:endParaRPr lang="en-GB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4077072"/>
            <a:ext cx="3199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dirty="0" smtClean="0">
                <a:solidFill>
                  <a:schemeClr val="tx2"/>
                </a:solidFill>
                <a:latin typeface="+mj-lt"/>
              </a:rPr>
              <a:t>Critical</a:t>
            </a:r>
            <a:r>
              <a:rPr lang="en-GB" sz="2800" dirty="0" smtClean="0">
                <a:solidFill>
                  <a:schemeClr val="tx2"/>
                </a:solidFill>
                <a:latin typeface="+mj-lt"/>
              </a:rPr>
              <a:t> alignment</a:t>
            </a:r>
            <a:endParaRPr lang="en-GB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7308304" y="980728"/>
            <a:ext cx="576064" cy="648072"/>
          </a:xfrm>
          <a:prstGeom prst="down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64925" y="1700808"/>
            <a:ext cx="3179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+mj-lt"/>
              </a:rPr>
              <a:t>to Community </a:t>
            </a:r>
            <a:br>
              <a:rPr lang="en-GB" sz="3200" dirty="0" smtClean="0">
                <a:latin typeface="+mj-lt"/>
              </a:rPr>
            </a:br>
            <a:r>
              <a:rPr lang="en-GB" sz="3200" dirty="0" smtClean="0">
                <a:latin typeface="+mj-lt"/>
              </a:rPr>
              <a:t>of Inquiry</a:t>
            </a:r>
            <a:endParaRPr lang="en-GB" sz="3200" dirty="0">
              <a:latin typeface="+mj-lt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91086-1743-4D0F-9ACD-A4E865FE9E9C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14" name="Down Arrow 13"/>
          <p:cNvSpPr/>
          <p:nvPr/>
        </p:nvSpPr>
        <p:spPr bwMode="auto">
          <a:xfrm>
            <a:off x="5076056" y="3573016"/>
            <a:ext cx="504056" cy="504056"/>
          </a:xfrm>
          <a:prstGeom prst="down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79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/>
      <p:bldP spid="14" grpId="0" animBg="1"/>
      <p:bldP spid="1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Critical Alignment in 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	We look critically at our practice, while we engage and align with it</a:t>
            </a:r>
          </a:p>
          <a:p>
            <a:pPr lvl="1"/>
            <a:r>
              <a:rPr lang="en-GB" dirty="0" smtClean="0"/>
              <a:t>Ask questions about what we are doing and why</a:t>
            </a:r>
          </a:p>
          <a:p>
            <a:pPr lvl="1"/>
            <a:r>
              <a:rPr lang="en-GB" dirty="0" smtClean="0"/>
              <a:t>Reveal and question implicit assumptions </a:t>
            </a:r>
            <a:br>
              <a:rPr lang="en-GB" dirty="0" smtClean="0"/>
            </a:br>
            <a:r>
              <a:rPr lang="en-GB" dirty="0" smtClean="0"/>
              <a:t>and expectations</a:t>
            </a:r>
          </a:p>
          <a:p>
            <a:pPr lvl="1"/>
            <a:r>
              <a:rPr lang="en-GB" dirty="0" smtClean="0"/>
              <a:t>Try out innovative approaches to explore alternative ways of doing and being </a:t>
            </a:r>
            <a:br>
              <a:rPr lang="en-GB" dirty="0" smtClean="0"/>
            </a:br>
            <a:r>
              <a:rPr lang="en-GB" dirty="0" smtClean="0"/>
              <a:t>to achieve our fundamental goals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3608" y="6165304"/>
            <a:ext cx="5715000" cy="381000"/>
          </a:xfrm>
        </p:spPr>
        <p:txBody>
          <a:bodyPr/>
          <a:lstStyle/>
          <a:p>
            <a:r>
              <a:rPr lang="en-GB" smtClean="0"/>
              <a:t>Tsukuba APEC Conference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91086-1743-4D0F-9ACD-A4E865FE9E9C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5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43608" y="6165304"/>
            <a:ext cx="5715000" cy="381000"/>
          </a:xfrm>
        </p:spPr>
        <p:txBody>
          <a:bodyPr/>
          <a:lstStyle/>
          <a:p>
            <a:r>
              <a:rPr lang="en-US" smtClean="0"/>
              <a:t>Tsukuba APEC Conference 2015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A2EF-30F6-4BB0-BAAA-9B7D6186EDA2}" type="slidenum">
              <a:rPr lang="en-US"/>
              <a:pPr/>
              <a:t>26</a:t>
            </a:fld>
            <a:endParaRPr lang="en-US"/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774700"/>
          </a:xfrm>
        </p:spPr>
        <p:txBody>
          <a:bodyPr/>
          <a:lstStyle/>
          <a:p>
            <a:r>
              <a:rPr lang="en-GB" sz="2800" dirty="0" smtClean="0"/>
              <a:t>Creating a </a:t>
            </a:r>
            <a:r>
              <a:rPr lang="en-GB" sz="2800" dirty="0" smtClean="0">
                <a:sym typeface="Wingdings" pitchFamily="2" charset="2"/>
              </a:rPr>
              <a:t>Community of Inquiry</a:t>
            </a:r>
            <a:endParaRPr lang="en-US" sz="2800" dirty="0"/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5"/>
            <a:ext cx="6840760" cy="2664296"/>
          </a:xfrm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GB" sz="2400" b="1" dirty="0" smtClean="0"/>
              <a:t>Within </a:t>
            </a:r>
            <a:r>
              <a:rPr lang="en-GB" sz="2400" dirty="0" smtClean="0"/>
              <a:t>a </a:t>
            </a:r>
            <a:r>
              <a:rPr lang="en-GB" sz="2400" dirty="0"/>
              <a:t>community of practice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Ask questions and seek answers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Recognise problems and seek solutions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Wonder, imagine, invent, explore …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Look critically: ‘critical alignment’ leads to ‘</a:t>
            </a:r>
            <a:r>
              <a:rPr lang="en-GB" sz="2000" dirty="0" err="1"/>
              <a:t>metaknowing</a:t>
            </a:r>
            <a:r>
              <a:rPr lang="en-GB" sz="2000" dirty="0" smtClean="0"/>
              <a:t>’</a:t>
            </a:r>
          </a:p>
          <a:p>
            <a:pPr>
              <a:spcBef>
                <a:spcPts val="600"/>
              </a:spcBef>
              <a:buNone/>
            </a:pPr>
            <a:r>
              <a:rPr lang="en-GB" sz="2000" dirty="0" smtClean="0"/>
              <a:t>	</a:t>
            </a:r>
            <a:r>
              <a:rPr lang="en-GB" sz="1800" dirty="0" smtClean="0"/>
              <a:t> </a:t>
            </a:r>
            <a:r>
              <a:rPr lang="en-GB" sz="1600" dirty="0" smtClean="0"/>
              <a:t>(Jaworski, 2006; 2008; Wells, 1999)</a:t>
            </a:r>
            <a:endParaRPr lang="en-US" sz="1800" dirty="0">
              <a:solidFill>
                <a:schemeClr val="folHlink"/>
              </a:solidFill>
            </a:endParaRPr>
          </a:p>
        </p:txBody>
      </p:sp>
      <p:sp>
        <p:nvSpPr>
          <p:cNvPr id="331780" name="Oval 4"/>
          <p:cNvSpPr>
            <a:spLocks noChangeArrowheads="1"/>
          </p:cNvSpPr>
          <p:nvPr/>
        </p:nvSpPr>
        <p:spPr bwMode="auto">
          <a:xfrm>
            <a:off x="1199258" y="4221089"/>
            <a:ext cx="2781944" cy="142249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000" dirty="0">
                <a:latin typeface="+mn-lt"/>
              </a:rPr>
              <a:t>From inquiry </a:t>
            </a:r>
            <a:br>
              <a:rPr lang="en-GB" sz="2000" dirty="0">
                <a:latin typeface="+mn-lt"/>
              </a:rPr>
            </a:br>
            <a:r>
              <a:rPr lang="en-GB" sz="2000" i="1" dirty="0">
                <a:latin typeface="+mn-lt"/>
              </a:rPr>
              <a:t>as a tool</a:t>
            </a:r>
            <a:endParaRPr lang="en-US" sz="2000" i="1" dirty="0">
              <a:latin typeface="+mn-lt"/>
            </a:endParaRPr>
          </a:p>
        </p:txBody>
      </p:sp>
      <p:sp>
        <p:nvSpPr>
          <p:cNvPr id="331781" name="Oval 5"/>
          <p:cNvSpPr>
            <a:spLocks noChangeArrowheads="1"/>
          </p:cNvSpPr>
          <p:nvPr/>
        </p:nvSpPr>
        <p:spPr bwMode="auto">
          <a:xfrm>
            <a:off x="4772869" y="4149081"/>
            <a:ext cx="3070123" cy="149449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000" dirty="0">
                <a:latin typeface="+mn-lt"/>
              </a:rPr>
              <a:t>To inquiry </a:t>
            </a:r>
            <a:br>
              <a:rPr lang="en-GB" sz="2000" dirty="0">
                <a:latin typeface="+mn-lt"/>
              </a:rPr>
            </a:br>
            <a:r>
              <a:rPr lang="en-GB" sz="2000" i="1" dirty="0">
                <a:latin typeface="+mn-lt"/>
              </a:rPr>
              <a:t>as a way of </a:t>
            </a:r>
            <a:r>
              <a:rPr lang="en-GB" sz="2000" i="1" dirty="0" smtClean="0">
                <a:latin typeface="+mn-lt"/>
              </a:rPr>
              <a:t>being </a:t>
            </a:r>
            <a:br>
              <a:rPr lang="en-GB" sz="2000" i="1" dirty="0" smtClean="0">
                <a:latin typeface="+mn-lt"/>
              </a:rPr>
            </a:br>
            <a:r>
              <a:rPr lang="en-GB" sz="2000" i="1" dirty="0" smtClean="0">
                <a:latin typeface="+mn-lt"/>
              </a:rPr>
              <a:t>in practice</a:t>
            </a:r>
            <a:endParaRPr lang="en-US" sz="2000" i="1" dirty="0">
              <a:latin typeface="+mn-lt"/>
            </a:endParaRPr>
          </a:p>
        </p:txBody>
      </p:sp>
      <p:sp>
        <p:nvSpPr>
          <p:cNvPr id="331782" name="Text Box 6"/>
          <p:cNvSpPr txBox="1">
            <a:spLocks noChangeArrowheads="1"/>
          </p:cNvSpPr>
          <p:nvPr/>
        </p:nvSpPr>
        <p:spPr bwMode="auto">
          <a:xfrm>
            <a:off x="2396604" y="5517232"/>
            <a:ext cx="4055919" cy="400110"/>
          </a:xfrm>
          <a:prstGeom prst="rect">
            <a:avLst/>
          </a:prstGeom>
          <a:solidFill>
            <a:srgbClr val="FFCC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  <a:latin typeface="+mn-lt"/>
              </a:rPr>
              <a:t>Establishing an </a:t>
            </a:r>
            <a:r>
              <a:rPr lang="en-GB" sz="2000" dirty="0">
                <a:solidFill>
                  <a:schemeClr val="tx2"/>
                </a:solidFill>
                <a:latin typeface="+mn-lt"/>
              </a:rPr>
              <a:t>inquiry identity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31783" name="AutoShape 7"/>
          <p:cNvSpPr>
            <a:spLocks noChangeArrowheads="1"/>
          </p:cNvSpPr>
          <p:nvPr/>
        </p:nvSpPr>
        <p:spPr bwMode="auto">
          <a:xfrm>
            <a:off x="3908772" y="4725144"/>
            <a:ext cx="935038" cy="360362"/>
          </a:xfrm>
          <a:prstGeom prst="leftRightArrow">
            <a:avLst>
              <a:gd name="adj1" fmla="val 50000"/>
              <a:gd name="adj2" fmla="val 51894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Right Brace 11"/>
          <p:cNvSpPr/>
          <p:nvPr/>
        </p:nvSpPr>
        <p:spPr bwMode="auto">
          <a:xfrm>
            <a:off x="5724128" y="2132856"/>
            <a:ext cx="360040" cy="1008112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4208" y="2204864"/>
            <a:ext cx="1962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Community </a:t>
            </a:r>
            <a:br>
              <a:rPr lang="en-GB" dirty="0" smtClean="0">
                <a:latin typeface="+mn-lt"/>
              </a:rPr>
            </a:br>
            <a:r>
              <a:rPr lang="en-GB" dirty="0" smtClean="0">
                <a:latin typeface="+mn-lt"/>
              </a:rPr>
              <a:t>of inquiry</a:t>
            </a:r>
            <a:endParaRPr lang="en-GB" dirty="0">
              <a:latin typeface="+mn-lt"/>
            </a:endParaRPr>
          </a:p>
        </p:txBody>
      </p:sp>
      <p:sp>
        <p:nvSpPr>
          <p:cNvPr id="14" name="Curved Down Arrow 13"/>
          <p:cNvSpPr/>
          <p:nvPr/>
        </p:nvSpPr>
        <p:spPr bwMode="auto">
          <a:xfrm rot="750494">
            <a:off x="4327505" y="1130957"/>
            <a:ext cx="3467869" cy="782096"/>
          </a:xfrm>
          <a:prstGeom prst="curvedDown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92080" y="1268760"/>
            <a:ext cx="2356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+mn-lt"/>
              </a:rPr>
              <a:t>transformation</a:t>
            </a:r>
            <a:endParaRPr lang="en-GB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09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9" grpId="0" build="p"/>
      <p:bldP spid="331780" grpId="0" animBg="1"/>
      <p:bldP spid="331781" grpId="0" animBg="1"/>
      <p:bldP spid="331782" grpId="0" animBg="1"/>
      <p:bldP spid="331783" grpId="0" animBg="1"/>
      <p:bldP spid="12" grpId="0" animBg="1"/>
      <p:bldP spid="13" grpId="0"/>
      <p:bldP spid="14" grpId="0" animBg="1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inquiry identity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40768"/>
            <a:ext cx="7772400" cy="468052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GB" dirty="0" smtClean="0"/>
              <a:t>Having an inquiry identity is more than (just) doing the occasional inquiry-based task in the classroom.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GB" dirty="0" smtClean="0"/>
              <a:t>It involves being an inquirer in all our professional activity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GB" dirty="0" smtClean="0"/>
              <a:t>designing and using inquiry-based tasks with students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GB" dirty="0" smtClean="0"/>
              <a:t>encouraging students to ask their own questions and explore aspects of mathematics for themselves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GB" dirty="0" smtClean="0"/>
              <a:t>Questioning our own approaches to teaching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GB" dirty="0" smtClean="0"/>
              <a:t>Dealing with issues in teaching, in collaboration with colleagues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GB" dirty="0" smtClean="0"/>
              <a:t>Exploring (new) approaches to teaching, with our colleagues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GB" dirty="0" smtClean="0"/>
              <a:t>Working with </a:t>
            </a:r>
            <a:r>
              <a:rPr lang="en-GB" dirty="0" err="1" smtClean="0"/>
              <a:t>didacticians</a:t>
            </a:r>
            <a:r>
              <a:rPr lang="en-GB" dirty="0" smtClean="0"/>
              <a:t> to develop teaching.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Tsukuba APEC Conference 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91086-1743-4D0F-9ACD-A4E865FE9E9C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6" name="Left Brace 5"/>
          <p:cNvSpPr/>
          <p:nvPr/>
        </p:nvSpPr>
        <p:spPr bwMode="auto">
          <a:xfrm>
            <a:off x="755576" y="4437112"/>
            <a:ext cx="576064" cy="1512168"/>
          </a:xfrm>
          <a:prstGeom prst="leftBrac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89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Collaborative inquiry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GB" dirty="0" smtClean="0"/>
              <a:t>Two groups of people have important knowledge to bring to teaching development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Teachers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Teacher educators/researchers (</a:t>
            </a:r>
            <a:r>
              <a:rPr lang="en-GB" dirty="0" err="1" smtClean="0"/>
              <a:t>didacticians</a:t>
            </a:r>
            <a:r>
              <a:rPr lang="en-GB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Together, these kinds of knowledge can be powerful in the developmental process.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Tsukuba APEC Conference 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91086-1743-4D0F-9ACD-A4E865FE9E9C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7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43608" y="6165304"/>
            <a:ext cx="5715000" cy="381000"/>
          </a:xfrm>
        </p:spPr>
        <p:txBody>
          <a:bodyPr/>
          <a:lstStyle/>
          <a:p>
            <a:r>
              <a:rPr lang="en-US" smtClean="0"/>
              <a:t>Tsukuba APEC Conference 2015</a:t>
            </a: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22CA-AC93-4A06-A546-AC7CEF30362E}" type="slidenum">
              <a:rPr lang="en-US"/>
              <a:pPr/>
              <a:t>29</a:t>
            </a:fld>
            <a:endParaRPr lang="en-US"/>
          </a:p>
        </p:txBody>
      </p:sp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323528" y="836712"/>
            <a:ext cx="8640960" cy="5184775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b="0">
              <a:solidFill>
                <a:schemeClr val="bg2"/>
              </a:solidFill>
            </a:endParaRPr>
          </a:p>
        </p:txBody>
      </p:sp>
      <p:sp>
        <p:nvSpPr>
          <p:cNvPr id="275459" name="Oval 3"/>
          <p:cNvSpPr>
            <a:spLocks noChangeArrowheads="1"/>
          </p:cNvSpPr>
          <p:nvPr/>
        </p:nvSpPr>
        <p:spPr bwMode="auto">
          <a:xfrm>
            <a:off x="1331913" y="1844675"/>
            <a:ext cx="4899025" cy="41306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b="0"/>
          </a:p>
        </p:txBody>
      </p:sp>
      <p:sp>
        <p:nvSpPr>
          <p:cNvPr id="275460" name="Oval 4"/>
          <p:cNvSpPr>
            <a:spLocks noChangeArrowheads="1"/>
          </p:cNvSpPr>
          <p:nvPr/>
        </p:nvSpPr>
        <p:spPr bwMode="auto">
          <a:xfrm>
            <a:off x="3563938" y="1844675"/>
            <a:ext cx="4751387" cy="41306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b="0"/>
          </a:p>
        </p:txBody>
      </p:sp>
      <p:sp>
        <p:nvSpPr>
          <p:cNvPr id="275461" name="Text Box 5"/>
          <p:cNvSpPr txBox="1">
            <a:spLocks noChangeArrowheads="1"/>
          </p:cNvSpPr>
          <p:nvPr/>
        </p:nvSpPr>
        <p:spPr bwMode="auto">
          <a:xfrm>
            <a:off x="1475656" y="3068960"/>
            <a:ext cx="21602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AU" sz="2000" b="0" dirty="0" err="1">
                <a:latin typeface="+mn-lt"/>
              </a:rPr>
              <a:t>Didacticians</a:t>
            </a:r>
            <a:r>
              <a:rPr lang="en-AU" sz="2000" b="0" dirty="0">
                <a:latin typeface="+mn-lt"/>
              </a:rPr>
              <a:t>’ </a:t>
            </a:r>
            <a:br>
              <a:rPr lang="en-AU" sz="2000" b="0" dirty="0">
                <a:latin typeface="+mn-lt"/>
              </a:rPr>
            </a:br>
            <a:r>
              <a:rPr lang="en-AU" sz="2000" b="0" dirty="0">
                <a:latin typeface="+mn-lt"/>
              </a:rPr>
              <a:t>knowledge of </a:t>
            </a:r>
            <a:br>
              <a:rPr lang="en-AU" sz="2000" b="0" dirty="0">
                <a:latin typeface="+mn-lt"/>
              </a:rPr>
            </a:br>
            <a:r>
              <a:rPr lang="en-AU" sz="2000" b="0" dirty="0">
                <a:latin typeface="+mn-lt"/>
              </a:rPr>
              <a:t>theory, research </a:t>
            </a:r>
            <a:br>
              <a:rPr lang="en-AU" sz="2000" b="0" dirty="0">
                <a:latin typeface="+mn-lt"/>
              </a:rPr>
            </a:br>
            <a:r>
              <a:rPr lang="en-AU" sz="2000" b="0" dirty="0">
                <a:latin typeface="+mn-lt"/>
              </a:rPr>
              <a:t>and systems</a:t>
            </a:r>
            <a:endParaRPr lang="en-US" sz="2000" b="0" dirty="0">
              <a:latin typeface="+mn-lt"/>
            </a:endParaRPr>
          </a:p>
        </p:txBody>
      </p:sp>
      <p:sp>
        <p:nvSpPr>
          <p:cNvPr id="275462" name="Text Box 6"/>
          <p:cNvSpPr txBox="1">
            <a:spLocks noChangeArrowheads="1"/>
          </p:cNvSpPr>
          <p:nvPr/>
        </p:nvSpPr>
        <p:spPr bwMode="auto">
          <a:xfrm>
            <a:off x="4067944" y="2780928"/>
            <a:ext cx="209544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000" b="0" dirty="0">
                <a:latin typeface="+mn-lt"/>
              </a:rPr>
              <a:t>Knowledge </a:t>
            </a:r>
            <a:br>
              <a:rPr lang="en-AU" sz="2000" b="0" dirty="0">
                <a:latin typeface="+mn-lt"/>
              </a:rPr>
            </a:br>
            <a:r>
              <a:rPr lang="en-AU" sz="2000" b="0" dirty="0">
                <a:latin typeface="+mn-lt"/>
              </a:rPr>
              <a:t>shared by </a:t>
            </a:r>
            <a:br>
              <a:rPr lang="en-AU" sz="2000" b="0" dirty="0">
                <a:latin typeface="+mn-lt"/>
              </a:rPr>
            </a:br>
            <a:r>
              <a:rPr lang="en-AU" sz="2000" b="0" dirty="0" err="1">
                <a:latin typeface="+mn-lt"/>
              </a:rPr>
              <a:t>didacticians</a:t>
            </a:r>
            <a:r>
              <a:rPr lang="en-AU" sz="2000" b="0" dirty="0">
                <a:latin typeface="+mn-lt"/>
              </a:rPr>
              <a:t> and </a:t>
            </a:r>
            <a:br>
              <a:rPr lang="en-AU" sz="2000" b="0" dirty="0">
                <a:latin typeface="+mn-lt"/>
              </a:rPr>
            </a:br>
            <a:r>
              <a:rPr lang="en-AU" sz="2000" b="0" dirty="0">
                <a:latin typeface="+mn-lt"/>
              </a:rPr>
              <a:t>teachers: e.g.</a:t>
            </a:r>
          </a:p>
          <a:p>
            <a:r>
              <a:rPr lang="en-AU" sz="2000" b="0" i="1" dirty="0">
                <a:latin typeface="+mn-lt"/>
              </a:rPr>
              <a:t>mathematics </a:t>
            </a:r>
            <a:br>
              <a:rPr lang="en-AU" sz="2000" b="0" i="1" dirty="0">
                <a:latin typeface="+mn-lt"/>
              </a:rPr>
            </a:br>
            <a:r>
              <a:rPr lang="en-AU" sz="2000" b="0" i="1" dirty="0">
                <a:latin typeface="+mn-lt"/>
              </a:rPr>
              <a:t>pedagogy</a:t>
            </a:r>
          </a:p>
          <a:p>
            <a:r>
              <a:rPr lang="en-AU" sz="2000" b="0" i="1" dirty="0" smtClean="0">
                <a:latin typeface="+mn-lt"/>
              </a:rPr>
              <a:t>didactics</a:t>
            </a:r>
            <a:endParaRPr lang="en-AU" sz="2000" b="0" i="1" dirty="0">
              <a:latin typeface="+mn-lt"/>
            </a:endParaRPr>
          </a:p>
        </p:txBody>
      </p:sp>
      <p:sp>
        <p:nvSpPr>
          <p:cNvPr id="275463" name="Text Box 7"/>
          <p:cNvSpPr txBox="1">
            <a:spLocks noChangeArrowheads="1"/>
          </p:cNvSpPr>
          <p:nvPr/>
        </p:nvSpPr>
        <p:spPr bwMode="auto">
          <a:xfrm>
            <a:off x="6300192" y="2996952"/>
            <a:ext cx="150714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000" b="0" dirty="0">
                <a:latin typeface="+mn-lt"/>
              </a:rPr>
              <a:t>Teachers’ </a:t>
            </a:r>
            <a:br>
              <a:rPr lang="en-AU" sz="2000" b="0" dirty="0">
                <a:latin typeface="+mn-lt"/>
              </a:rPr>
            </a:br>
            <a:r>
              <a:rPr lang="en-AU" sz="2000" b="0" dirty="0">
                <a:latin typeface="+mn-lt"/>
              </a:rPr>
              <a:t>knowledge </a:t>
            </a:r>
            <a:br>
              <a:rPr lang="en-AU" sz="2000" b="0" dirty="0">
                <a:latin typeface="+mn-lt"/>
              </a:rPr>
            </a:br>
            <a:r>
              <a:rPr lang="en-AU" sz="2000" b="0" dirty="0">
                <a:latin typeface="+mn-lt"/>
              </a:rPr>
              <a:t>of students </a:t>
            </a:r>
            <a:br>
              <a:rPr lang="en-AU" sz="2000" b="0" dirty="0">
                <a:latin typeface="+mn-lt"/>
              </a:rPr>
            </a:br>
            <a:r>
              <a:rPr lang="en-AU" sz="2000" b="0" dirty="0">
                <a:latin typeface="+mn-lt"/>
              </a:rPr>
              <a:t>and </a:t>
            </a:r>
            <a:br>
              <a:rPr lang="en-AU" sz="2000" b="0" dirty="0">
                <a:latin typeface="+mn-lt"/>
              </a:rPr>
            </a:br>
            <a:r>
              <a:rPr lang="en-AU" sz="2000" b="0" dirty="0">
                <a:latin typeface="+mn-lt"/>
              </a:rPr>
              <a:t>schools</a:t>
            </a:r>
            <a:endParaRPr lang="en-US" sz="2000" b="0" dirty="0">
              <a:latin typeface="+mn-lt"/>
            </a:endParaRPr>
          </a:p>
        </p:txBody>
      </p:sp>
      <p:sp>
        <p:nvSpPr>
          <p:cNvPr id="275464" name="Text Box 8"/>
          <p:cNvSpPr txBox="1">
            <a:spLocks noChangeArrowheads="1"/>
          </p:cNvSpPr>
          <p:nvPr/>
        </p:nvSpPr>
        <p:spPr bwMode="auto">
          <a:xfrm>
            <a:off x="1187624" y="1052736"/>
            <a:ext cx="65533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b="0" dirty="0">
                <a:latin typeface="+mn-lt"/>
              </a:rPr>
              <a:t>Systemic and cultural settings and boundaries </a:t>
            </a:r>
            <a:br>
              <a:rPr lang="en-AU" b="0" dirty="0">
                <a:latin typeface="+mn-lt"/>
              </a:rPr>
            </a:br>
            <a:r>
              <a:rPr lang="en-AU" b="0" dirty="0">
                <a:latin typeface="+mn-lt"/>
              </a:rPr>
              <a:t>within which learning and teaching are located</a:t>
            </a:r>
            <a:endParaRPr lang="en-US" b="0" dirty="0">
              <a:latin typeface="+mn-lt"/>
            </a:endParaRPr>
          </a:p>
        </p:txBody>
      </p:sp>
      <p:sp>
        <p:nvSpPr>
          <p:cNvPr id="275465" name="Text Box 9"/>
          <p:cNvSpPr txBox="1">
            <a:spLocks noChangeArrowheads="1"/>
          </p:cNvSpPr>
          <p:nvPr/>
        </p:nvSpPr>
        <p:spPr bwMode="auto">
          <a:xfrm>
            <a:off x="5580063" y="2133600"/>
            <a:ext cx="1434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0" dirty="0">
                <a:solidFill>
                  <a:schemeClr val="tx2"/>
                </a:solidFill>
                <a:latin typeface="+mn-lt"/>
              </a:rPr>
              <a:t>Teachers</a:t>
            </a:r>
            <a:endParaRPr lang="en-US" sz="24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75468" name="Text Box 12"/>
          <p:cNvSpPr txBox="1">
            <a:spLocks noChangeArrowheads="1"/>
          </p:cNvSpPr>
          <p:nvPr/>
        </p:nvSpPr>
        <p:spPr bwMode="auto">
          <a:xfrm>
            <a:off x="1475656" y="332656"/>
            <a:ext cx="6215163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GB" sz="3200" dirty="0">
                <a:solidFill>
                  <a:schemeClr val="tx2"/>
                </a:solidFill>
                <a:latin typeface="+mj-lt"/>
              </a:rPr>
              <a:t>How is knowledge distributed?</a:t>
            </a:r>
            <a:endParaRPr lang="en-US" sz="3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5469" name="Text Box 13"/>
          <p:cNvSpPr txBox="1">
            <a:spLocks noChangeArrowheads="1"/>
          </p:cNvSpPr>
          <p:nvPr/>
        </p:nvSpPr>
        <p:spPr bwMode="auto">
          <a:xfrm>
            <a:off x="2339975" y="2133600"/>
            <a:ext cx="18469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0" dirty="0" err="1">
                <a:solidFill>
                  <a:schemeClr val="tx2"/>
                </a:solidFill>
                <a:latin typeface="+mn-lt"/>
              </a:rPr>
              <a:t>Didacticians</a:t>
            </a:r>
            <a:endParaRPr lang="en-US" sz="2400" b="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83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8" grpId="0" animBg="1"/>
      <p:bldP spid="275459" grpId="0" animBg="1"/>
      <p:bldP spid="2754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Co-learning inquiry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Tsukuba APEC Conference 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91086-1743-4D0F-9ACD-A4E865FE9E9C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11268" name="Picture 4" descr="Toshikazu Kawasaki Origami Swan 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4283968" y="1340768"/>
            <a:ext cx="4530080" cy="475252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None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a co-learning agreement, </a:t>
            </a:r>
            <a:r>
              <a:rPr lang="en-GB" sz="2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researchers and practitioners</a:t>
            </a:r>
            <a:r>
              <a:rPr lang="en-GB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are both </a:t>
            </a:r>
            <a:r>
              <a:rPr lang="en-GB" sz="2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participants</a:t>
            </a:r>
            <a:r>
              <a:rPr lang="en-GB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processes of education and systems of schooling. </a:t>
            </a:r>
          </a:p>
          <a:p>
            <a:pPr>
              <a:lnSpc>
                <a:spcPct val="110000"/>
              </a:lnSpc>
              <a:spcBef>
                <a:spcPts val="1200"/>
              </a:spcBef>
              <a:buNone/>
            </a:pPr>
            <a:r>
              <a:rPr lang="en-GB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	Both are engaged in </a:t>
            </a:r>
            <a:r>
              <a:rPr lang="en-GB" sz="2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and reflection</a:t>
            </a:r>
            <a:r>
              <a:rPr lang="en-GB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110000"/>
              </a:lnSpc>
              <a:spcBef>
                <a:spcPts val="1200"/>
              </a:spcBef>
              <a:buNone/>
            </a:pPr>
            <a:r>
              <a:rPr lang="en-GB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	By working together, each might learn something about the world of the other. </a:t>
            </a:r>
          </a:p>
          <a:p>
            <a:pPr>
              <a:lnSpc>
                <a:spcPct val="110000"/>
              </a:lnSpc>
              <a:spcBef>
                <a:spcPts val="1200"/>
              </a:spcBef>
              <a:buNone/>
            </a:pPr>
            <a:r>
              <a:rPr lang="en-GB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	Of equal importance, however, each may learn something more about his or her own world and its connections to institutions and schooling. </a:t>
            </a:r>
          </a:p>
          <a:p>
            <a:pPr>
              <a:buNone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(Wagner, 1997, p. 16) </a:t>
            </a: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653136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 smtClean="0">
                <a:hlinkClick r:id="rId4"/>
              </a:rPr>
              <a:t>Image:  The </a:t>
            </a:r>
            <a:r>
              <a:rPr lang="en-GB" sz="1400" u="sng" dirty="0">
                <a:hlinkClick r:id="rId4"/>
              </a:rPr>
              <a:t>Dance</a:t>
            </a:r>
            <a:r>
              <a:rPr lang="en-GB" sz="1400" dirty="0"/>
              <a:t> </a:t>
            </a:r>
            <a:r>
              <a:rPr lang="en-GB" sz="1400" b="0" dirty="0"/>
              <a:t>. Designed and folded by </a:t>
            </a:r>
            <a:r>
              <a:rPr lang="en-GB" sz="1400" b="0" dirty="0" err="1"/>
              <a:t>H.T.Quyet</a:t>
            </a:r>
            <a:r>
              <a:rPr lang="en-GB" sz="1400" b="0" dirty="0"/>
              <a:t> from 1 uncut right triangle – half of a square size 34×34 cm. </a:t>
            </a:r>
            <a:r>
              <a:rPr lang="en-GB" sz="1400" b="0" i="1" dirty="0"/>
              <a:t>(via </a:t>
            </a:r>
            <a:r>
              <a:rPr lang="en-GB" sz="1400" b="0" i="1" u="sng" dirty="0">
                <a:hlinkClick r:id="rId5"/>
              </a:rPr>
              <a:t>ORI_Q</a:t>
            </a:r>
            <a:r>
              <a:rPr lang="en-GB" sz="1400" b="0" i="1" dirty="0"/>
              <a:t>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1013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Tsukuba APEC Conference 2015</a:t>
            </a: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BA58-0424-448F-9ABB-8C772770FAE9}" type="slidenum">
              <a:rPr lang="en-GB"/>
              <a:pPr/>
              <a:t>30</a:t>
            </a:fld>
            <a:endParaRPr lang="en-GB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Inquiry </a:t>
            </a:r>
            <a:r>
              <a:rPr lang="en-GB" dirty="0" smtClean="0"/>
              <a:t>in three layers</a:t>
            </a:r>
            <a:endParaRPr lang="en-GB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40768"/>
            <a:ext cx="7772400" cy="468052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dirty="0">
                <a:solidFill>
                  <a:schemeClr val="tx1"/>
                </a:solidFill>
              </a:rPr>
              <a:t>Inquiry in students’ mathematical activity in the classroom</a:t>
            </a:r>
          </a:p>
          <a:p>
            <a:pPr>
              <a:spcBef>
                <a:spcPts val="1200"/>
              </a:spcBef>
            </a:pPr>
            <a:r>
              <a:rPr lang="en-GB" dirty="0">
                <a:solidFill>
                  <a:schemeClr val="tx1"/>
                </a:solidFill>
              </a:rPr>
              <a:t>Inquiry in teachers’ exploration of classroom approaches</a:t>
            </a:r>
          </a:p>
          <a:p>
            <a:pPr>
              <a:spcBef>
                <a:spcPts val="1200"/>
              </a:spcBef>
            </a:pPr>
            <a:r>
              <a:rPr lang="en-GB" dirty="0">
                <a:solidFill>
                  <a:schemeClr val="tx1"/>
                </a:solidFill>
              </a:rPr>
              <a:t>Inquiry in addressing questions and issues to do with teaching and how it can develop to promote mathematics learning.</a:t>
            </a:r>
          </a:p>
        </p:txBody>
      </p:sp>
      <p:sp>
        <p:nvSpPr>
          <p:cNvPr id="76804" name="Oval 4"/>
          <p:cNvSpPr>
            <a:spLocks noChangeArrowheads="1"/>
          </p:cNvSpPr>
          <p:nvPr/>
        </p:nvSpPr>
        <p:spPr bwMode="auto">
          <a:xfrm>
            <a:off x="1763713" y="1268413"/>
            <a:ext cx="5400675" cy="13668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b="0">
                <a:latin typeface="+mn-lt"/>
              </a:rPr>
              <a:t>Inquiry in mathematics</a:t>
            </a:r>
          </a:p>
        </p:txBody>
      </p:sp>
      <p:sp>
        <p:nvSpPr>
          <p:cNvPr id="76805" name="Oval 5"/>
          <p:cNvSpPr>
            <a:spLocks noChangeArrowheads="1"/>
          </p:cNvSpPr>
          <p:nvPr/>
        </p:nvSpPr>
        <p:spPr bwMode="auto">
          <a:xfrm>
            <a:off x="1619672" y="2852936"/>
            <a:ext cx="5761038" cy="13668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b="0">
                <a:latin typeface="+mn-lt"/>
              </a:rPr>
              <a:t>Inquiry in mathematics teaching</a:t>
            </a:r>
          </a:p>
        </p:txBody>
      </p:sp>
      <p:sp>
        <p:nvSpPr>
          <p:cNvPr id="76806" name="Oval 6"/>
          <p:cNvSpPr>
            <a:spLocks noChangeArrowheads="1"/>
          </p:cNvSpPr>
          <p:nvPr/>
        </p:nvSpPr>
        <p:spPr bwMode="auto">
          <a:xfrm>
            <a:off x="1763713" y="4437063"/>
            <a:ext cx="5689600" cy="17732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b="0" dirty="0">
                <a:latin typeface="+mn-lt"/>
              </a:rPr>
              <a:t>Inquiry in research </a:t>
            </a:r>
          </a:p>
          <a:p>
            <a:pPr algn="ctr"/>
            <a:r>
              <a:rPr lang="en-GB" sz="2800" b="0" dirty="0">
                <a:latin typeface="+mn-lt"/>
              </a:rPr>
              <a:t>into learning and teaching </a:t>
            </a:r>
          </a:p>
          <a:p>
            <a:pPr algn="ctr"/>
            <a:r>
              <a:rPr lang="en-GB" sz="2800" b="0" dirty="0">
                <a:latin typeface="+mn-lt"/>
              </a:rPr>
              <a:t>mathematics</a:t>
            </a:r>
          </a:p>
        </p:txBody>
      </p:sp>
      <p:sp>
        <p:nvSpPr>
          <p:cNvPr id="76807" name="AutoShape 7"/>
          <p:cNvSpPr>
            <a:spLocks noChangeArrowheads="1"/>
          </p:cNvSpPr>
          <p:nvPr/>
        </p:nvSpPr>
        <p:spPr bwMode="auto">
          <a:xfrm>
            <a:off x="4716016" y="3861048"/>
            <a:ext cx="360040" cy="791765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b="0">
              <a:latin typeface="+mn-lt"/>
            </a:endParaRPr>
          </a:p>
        </p:txBody>
      </p:sp>
      <p:sp>
        <p:nvSpPr>
          <p:cNvPr id="76808" name="AutoShape 8"/>
          <p:cNvSpPr>
            <a:spLocks noChangeArrowheads="1"/>
          </p:cNvSpPr>
          <p:nvPr/>
        </p:nvSpPr>
        <p:spPr bwMode="auto">
          <a:xfrm rot="15926140">
            <a:off x="4054374" y="2990082"/>
            <a:ext cx="2747591" cy="487125"/>
          </a:xfrm>
          <a:prstGeom prst="curvedUpArrow">
            <a:avLst>
              <a:gd name="adj1" fmla="val 70746"/>
              <a:gd name="adj2" fmla="val 141492"/>
              <a:gd name="adj3" fmla="val 33333"/>
            </a:avLst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b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377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  <p:bldP spid="76804" grpId="0" animBg="1"/>
      <p:bldP spid="76805" grpId="0" animBg="1"/>
      <p:bldP spid="76806" grpId="0" animBg="1"/>
      <p:bldP spid="76807" grpId="0" animBg="1"/>
      <p:bldP spid="7680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Developmental research in Norway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914456" cy="4267200"/>
          </a:xfrm>
        </p:spPr>
        <p:txBody>
          <a:bodyPr/>
          <a:lstStyle/>
          <a:p>
            <a:r>
              <a:rPr lang="en-GB" dirty="0" smtClean="0"/>
              <a:t>A project involving a team of </a:t>
            </a:r>
            <a:r>
              <a:rPr lang="en-GB" dirty="0" err="1" smtClean="0"/>
              <a:t>didacticians</a:t>
            </a:r>
            <a:r>
              <a:rPr lang="en-GB" dirty="0" smtClean="0"/>
              <a:t> and teachers in 8 schools</a:t>
            </a:r>
          </a:p>
          <a:p>
            <a:r>
              <a:rPr lang="en-GB" dirty="0" smtClean="0"/>
              <a:t>3 phases over 3 school years</a:t>
            </a:r>
          </a:p>
          <a:p>
            <a:r>
              <a:rPr lang="en-GB" dirty="0" smtClean="0"/>
              <a:t>Based in inquiry at three levels</a:t>
            </a:r>
          </a:p>
          <a:p>
            <a:r>
              <a:rPr lang="en-GB" dirty="0" smtClean="0"/>
              <a:t>Workshops in the university led by </a:t>
            </a:r>
            <a:r>
              <a:rPr lang="en-GB" dirty="0" err="1" smtClean="0"/>
              <a:t>didacticians</a:t>
            </a:r>
            <a:endParaRPr lang="en-GB" dirty="0" smtClean="0"/>
          </a:p>
          <a:p>
            <a:r>
              <a:rPr lang="en-GB" dirty="0" smtClean="0"/>
              <a:t>Developmental work in schools led by teachers</a:t>
            </a:r>
          </a:p>
          <a:p>
            <a:r>
              <a:rPr lang="en-GB" dirty="0" smtClean="0">
                <a:hlinkClick r:id="rId2" action="ppaction://hlinkfile"/>
              </a:rPr>
              <a:t>Video compilation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Tsukuba APEC Conference 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91086-1743-4D0F-9ACD-A4E865FE9E9C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7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Developmental research/inquiry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40768"/>
            <a:ext cx="7772400" cy="4752528"/>
          </a:xfrm>
        </p:spPr>
        <p:txBody>
          <a:bodyPr/>
          <a:lstStyle/>
          <a:p>
            <a:r>
              <a:rPr lang="en-GB" dirty="0" smtClean="0"/>
              <a:t>Students engage in inquiry in mathematics in the classroom.</a:t>
            </a:r>
          </a:p>
          <a:p>
            <a:r>
              <a:rPr lang="en-GB" dirty="0" smtClean="0"/>
              <a:t>Teacher-researchers together explore ways of engaging with students using inquiry-based tasks to promote learning</a:t>
            </a:r>
          </a:p>
          <a:p>
            <a:r>
              <a:rPr lang="en-GB" dirty="0" err="1" smtClean="0"/>
              <a:t>Didactician</a:t>
            </a:r>
            <a:r>
              <a:rPr lang="en-GB" dirty="0" smtClean="0"/>
              <a:t>-researchers encourage teachers collaborative inquiry and research the processes and practices involved.</a:t>
            </a:r>
          </a:p>
          <a:p>
            <a:pPr marL="0" indent="0">
              <a:buNone/>
            </a:pPr>
            <a:r>
              <a:rPr lang="en-GB" dirty="0" smtClean="0"/>
              <a:t>		</a:t>
            </a:r>
            <a:r>
              <a:rPr lang="en-GB" sz="3200" b="1" dirty="0" smtClean="0">
                <a:solidFill>
                  <a:schemeClr val="tx2"/>
                </a:solidFill>
              </a:rPr>
              <a:t>Lesson Study fits this model</a:t>
            </a:r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Tsukuba APEC Conference 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91086-1743-4D0F-9ACD-A4E865FE9E9C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3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dirty="0" smtClean="0"/>
              <a:t>	</a:t>
            </a:r>
            <a:r>
              <a:rPr lang="en-GB" sz="3200" b="1" dirty="0" smtClean="0">
                <a:solidFill>
                  <a:schemeClr val="tx2"/>
                </a:solidFill>
              </a:rPr>
              <a:t>Thank you for listening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Tsukuba APEC Conference 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91086-1743-4D0F-9ACD-A4E865FE9E9C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57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96752"/>
            <a:ext cx="7772400" cy="518457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None/>
            </a:pPr>
            <a:r>
              <a:rPr lang="en-GB" sz="1200" dirty="0" smtClean="0">
                <a:solidFill>
                  <a:schemeClr val="tx1"/>
                </a:solidFill>
              </a:rPr>
              <a:t>Brown, S., &amp; McIntyre, D. (1993). </a:t>
            </a:r>
            <a:r>
              <a:rPr lang="en-GB" sz="1200" i="1" dirty="0" smtClean="0">
                <a:solidFill>
                  <a:schemeClr val="tx1"/>
                </a:solidFill>
              </a:rPr>
              <a:t>Making sense of teaching. Buckingham, UK: Open University Press.</a:t>
            </a:r>
          </a:p>
          <a:p>
            <a:pPr>
              <a:spcBef>
                <a:spcPts val="600"/>
              </a:spcBef>
              <a:buNone/>
            </a:pPr>
            <a:r>
              <a:rPr lang="en-GB" sz="1200" dirty="0" err="1" smtClean="0">
                <a:solidFill>
                  <a:schemeClr val="tx1"/>
                </a:solidFill>
              </a:rPr>
              <a:t>Eraut</a:t>
            </a:r>
            <a:r>
              <a:rPr lang="en-GB" sz="1200" dirty="0" smtClean="0">
                <a:solidFill>
                  <a:schemeClr val="tx1"/>
                </a:solidFill>
              </a:rPr>
              <a:t>, M. (1995). </a:t>
            </a:r>
            <a:r>
              <a:rPr lang="en-GB" sz="1200" dirty="0" err="1" smtClean="0">
                <a:solidFill>
                  <a:schemeClr val="tx1"/>
                </a:solidFill>
              </a:rPr>
              <a:t>Sch¨on</a:t>
            </a:r>
            <a:r>
              <a:rPr lang="en-GB" sz="1200" dirty="0" smtClean="0">
                <a:solidFill>
                  <a:schemeClr val="tx1"/>
                </a:solidFill>
              </a:rPr>
              <a:t> shock: A case for reframing reflection-in-action? </a:t>
            </a:r>
            <a:r>
              <a:rPr lang="en-GB" sz="1200" i="1" dirty="0" smtClean="0">
                <a:solidFill>
                  <a:schemeClr val="tx1"/>
                </a:solidFill>
              </a:rPr>
              <a:t>Teachers </a:t>
            </a:r>
            <a:r>
              <a:rPr lang="en-GB" sz="1200" i="1" dirty="0" err="1" smtClean="0">
                <a:solidFill>
                  <a:schemeClr val="tx1"/>
                </a:solidFill>
              </a:rPr>
              <a:t>andTeaching</a:t>
            </a:r>
            <a:r>
              <a:rPr lang="en-GB" sz="1200" i="1" dirty="0" smtClean="0">
                <a:solidFill>
                  <a:schemeClr val="tx1"/>
                </a:solidFill>
              </a:rPr>
              <a:t>: Theory and Practice, 1(1), 9–22.</a:t>
            </a:r>
          </a:p>
          <a:p>
            <a:pPr>
              <a:spcBef>
                <a:spcPts val="600"/>
              </a:spcBef>
              <a:buNone/>
            </a:pPr>
            <a:r>
              <a:rPr lang="en-GB" sz="1200" dirty="0" smtClean="0">
                <a:solidFill>
                  <a:schemeClr val="tx1"/>
                </a:solidFill>
              </a:rPr>
              <a:t>Jaworski, B. (1988). ‘Is’ versus ‘seeing as’. In D. </a:t>
            </a:r>
            <a:r>
              <a:rPr lang="en-GB" sz="1200" dirty="0" err="1" smtClean="0">
                <a:solidFill>
                  <a:schemeClr val="tx1"/>
                </a:solidFill>
              </a:rPr>
              <a:t>Pimm</a:t>
            </a:r>
            <a:r>
              <a:rPr lang="en-GB" sz="1200" dirty="0" smtClean="0">
                <a:solidFill>
                  <a:schemeClr val="tx1"/>
                </a:solidFill>
              </a:rPr>
              <a:t> (Ed.). </a:t>
            </a:r>
            <a:r>
              <a:rPr lang="en-GB" sz="1200" i="1" dirty="0" smtClean="0">
                <a:solidFill>
                  <a:schemeClr val="tx1"/>
                </a:solidFill>
              </a:rPr>
              <a:t>Mathematics Teachers and Children</a:t>
            </a:r>
            <a:r>
              <a:rPr lang="en-GB" sz="1200" dirty="0" smtClean="0">
                <a:solidFill>
                  <a:schemeClr val="tx1"/>
                </a:solidFill>
              </a:rPr>
              <a:t>. London: </a:t>
            </a:r>
            <a:r>
              <a:rPr lang="en-GB" sz="1200" dirty="0" err="1" smtClean="0">
                <a:solidFill>
                  <a:schemeClr val="tx1"/>
                </a:solidFill>
              </a:rPr>
              <a:t>Hodder</a:t>
            </a:r>
            <a:r>
              <a:rPr lang="en-GB" sz="1200" dirty="0" smtClean="0">
                <a:solidFill>
                  <a:schemeClr val="tx1"/>
                </a:solidFill>
              </a:rPr>
              <a:t> and Stoughton.</a:t>
            </a:r>
          </a:p>
          <a:p>
            <a:pPr>
              <a:spcBef>
                <a:spcPts val="600"/>
              </a:spcBef>
              <a:buNone/>
            </a:pPr>
            <a:r>
              <a:rPr lang="en-GB" sz="1200" dirty="0" smtClean="0">
                <a:solidFill>
                  <a:schemeClr val="tx1"/>
                </a:solidFill>
              </a:rPr>
              <a:t>Jaworski, B. (1994). </a:t>
            </a:r>
            <a:r>
              <a:rPr lang="en-GB" sz="1200" i="1" dirty="0" smtClean="0">
                <a:solidFill>
                  <a:schemeClr val="tx1"/>
                </a:solidFill>
              </a:rPr>
              <a:t>Investigating Mathematics Teaching.  </a:t>
            </a:r>
            <a:r>
              <a:rPr lang="en-GB" sz="1200" dirty="0" smtClean="0">
                <a:solidFill>
                  <a:schemeClr val="tx1"/>
                </a:solidFill>
              </a:rPr>
              <a:t>London: </a:t>
            </a:r>
            <a:r>
              <a:rPr lang="en-GB" sz="1200" dirty="0" err="1" smtClean="0">
                <a:solidFill>
                  <a:schemeClr val="tx1"/>
                </a:solidFill>
              </a:rPr>
              <a:t>Falmer</a:t>
            </a:r>
            <a:r>
              <a:rPr lang="en-GB" sz="1200" dirty="0" smtClean="0">
                <a:solidFill>
                  <a:schemeClr val="tx1"/>
                </a:solidFill>
              </a:rPr>
              <a:t> Press</a:t>
            </a:r>
          </a:p>
          <a:p>
            <a:pPr>
              <a:spcBef>
                <a:spcPts val="600"/>
              </a:spcBef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Jaworski, B. (2003) Research practice into/influencing mathematics teaching and learning development:  towards a theoretical framework based on co-learning partnerships.  </a:t>
            </a:r>
            <a:r>
              <a:rPr lang="en-US" sz="1200" i="1" dirty="0" smtClean="0">
                <a:solidFill>
                  <a:schemeClr val="tx1"/>
                </a:solidFill>
              </a:rPr>
              <a:t>Educational Studies in Mathematics</a:t>
            </a:r>
            <a:r>
              <a:rPr lang="en-US" sz="1200" dirty="0" smtClean="0">
                <a:solidFill>
                  <a:schemeClr val="tx1"/>
                </a:solidFill>
              </a:rPr>
              <a:t> 54, 2-3, 249-282</a:t>
            </a:r>
          </a:p>
          <a:p>
            <a:pPr>
              <a:spcBef>
                <a:spcPts val="600"/>
              </a:spcBef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Jaworski, B. (2004).  Insiders and outsiders in mathematics teaching development: the design and study of classroom activity.  </a:t>
            </a:r>
            <a:r>
              <a:rPr lang="en-US" sz="1200" i="1" dirty="0" smtClean="0">
                <a:solidFill>
                  <a:schemeClr val="tx1"/>
                </a:solidFill>
              </a:rPr>
              <a:t>Research in Mathematics Education</a:t>
            </a:r>
            <a:r>
              <a:rPr lang="en-US" sz="1200" dirty="0" smtClean="0">
                <a:solidFill>
                  <a:schemeClr val="tx1"/>
                </a:solidFill>
              </a:rPr>
              <a:t>, 6, 3-22.</a:t>
            </a:r>
            <a:endParaRPr lang="en-GB" sz="12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Jaworski B. (2006). Theory and practice in mathematics teaching development: Critical inquiry as a mode of learning in teaching. </a:t>
            </a:r>
            <a:r>
              <a:rPr lang="en-US" sz="1200" i="1" dirty="0" smtClean="0">
                <a:solidFill>
                  <a:schemeClr val="tx1"/>
                </a:solidFill>
              </a:rPr>
              <a:t>Journal of Mathematics Teacher Education,</a:t>
            </a:r>
            <a:r>
              <a:rPr lang="en-US" sz="1200" dirty="0" smtClean="0">
                <a:solidFill>
                  <a:schemeClr val="tx1"/>
                </a:solidFill>
              </a:rPr>
              <a:t> 9(2), 187-211.</a:t>
            </a:r>
          </a:p>
          <a:p>
            <a:pPr>
              <a:spcBef>
                <a:spcPts val="600"/>
              </a:spcBef>
              <a:buNone/>
            </a:pPr>
            <a:r>
              <a:rPr lang="en-GB" sz="1200" dirty="0" smtClean="0">
                <a:solidFill>
                  <a:schemeClr val="tx1"/>
                </a:solidFill>
              </a:rPr>
              <a:t>Jaworski, B., Fuglestad, A. B., </a:t>
            </a:r>
            <a:r>
              <a:rPr lang="en-GB" sz="1200" dirty="0" err="1" smtClean="0">
                <a:solidFill>
                  <a:schemeClr val="tx1"/>
                </a:solidFill>
              </a:rPr>
              <a:t>Bjuland</a:t>
            </a:r>
            <a:r>
              <a:rPr lang="en-GB" sz="1200" dirty="0" smtClean="0">
                <a:solidFill>
                  <a:schemeClr val="tx1"/>
                </a:solidFill>
              </a:rPr>
              <a:t>, R., Breiteig, T., Goodchild, S., &amp; Grevholm, B. (Eds.), (2007). </a:t>
            </a:r>
            <a:r>
              <a:rPr lang="en-GB" sz="1200" i="1" dirty="0" smtClean="0">
                <a:solidFill>
                  <a:schemeClr val="tx1"/>
                </a:solidFill>
              </a:rPr>
              <a:t>Learning communities in mathematics</a:t>
            </a:r>
            <a:r>
              <a:rPr lang="en-GB" sz="1200" dirty="0" smtClean="0">
                <a:solidFill>
                  <a:schemeClr val="tx1"/>
                </a:solidFill>
              </a:rPr>
              <a:t>. Bergen, Norway: Caspar.</a:t>
            </a:r>
          </a:p>
          <a:p>
            <a:pPr>
              <a:spcBef>
                <a:spcPts val="600"/>
              </a:spcBef>
              <a:buNone/>
            </a:pPr>
            <a:r>
              <a:rPr lang="en-GB" sz="1200" dirty="0" smtClean="0">
                <a:solidFill>
                  <a:schemeClr val="tx1"/>
                </a:solidFill>
              </a:rPr>
              <a:t>Jaworski, B., Goodchild, S., </a:t>
            </a:r>
            <a:r>
              <a:rPr lang="en-GB" sz="1200" dirty="0" err="1" smtClean="0">
                <a:solidFill>
                  <a:schemeClr val="tx1"/>
                </a:solidFill>
              </a:rPr>
              <a:t>Daland</a:t>
            </a:r>
            <a:r>
              <a:rPr lang="en-GB" sz="1200" dirty="0" smtClean="0">
                <a:solidFill>
                  <a:schemeClr val="tx1"/>
                </a:solidFill>
              </a:rPr>
              <a:t>, E., &amp; Eriksen S. (2011). Mediating mathematics teaching development and </a:t>
            </a:r>
            <a:r>
              <a:rPr lang="en-GB" sz="1200" dirty="0" err="1" smtClean="0">
                <a:solidFill>
                  <a:schemeClr val="tx1"/>
                </a:solidFill>
              </a:rPr>
              <a:t>pu-pils</a:t>
            </a:r>
            <a:r>
              <a:rPr lang="en-GB" sz="1200" dirty="0" smtClean="0">
                <a:solidFill>
                  <a:schemeClr val="tx1"/>
                </a:solidFill>
              </a:rPr>
              <a:t>’ mathematics learning: the life cycle of a task. In O. Zaslavsky &amp; P. Sullivan (Eds.), </a:t>
            </a:r>
            <a:r>
              <a:rPr lang="en-GB" sz="1200" i="1" dirty="0" smtClean="0">
                <a:solidFill>
                  <a:schemeClr val="tx1"/>
                </a:solidFill>
              </a:rPr>
              <a:t>Constructing knowledge for teaching secondary mathematics: Tasks to enhance prospective and practicing teacher learning. New York: Springer. </a:t>
            </a:r>
            <a:r>
              <a:rPr lang="en-GB" sz="1200" dirty="0" smtClean="0">
                <a:solidFill>
                  <a:schemeClr val="tx1"/>
                </a:solidFill>
              </a:rPr>
              <a:t>Jaworski, B., Fuglestad, A. B., </a:t>
            </a:r>
            <a:r>
              <a:rPr lang="en-GB" sz="1200" dirty="0" err="1" smtClean="0">
                <a:solidFill>
                  <a:schemeClr val="tx1"/>
                </a:solidFill>
              </a:rPr>
              <a:t>Bjuland</a:t>
            </a:r>
            <a:r>
              <a:rPr lang="en-GB" sz="1200" dirty="0" smtClean="0">
                <a:solidFill>
                  <a:schemeClr val="tx1"/>
                </a:solidFill>
              </a:rPr>
              <a:t>, R., Breiteig, T., Goodchild, S., &amp; Grevholm, B. (Eds.). (2007). </a:t>
            </a:r>
            <a:r>
              <a:rPr lang="en-GB" sz="1200" i="1" dirty="0" smtClean="0">
                <a:solidFill>
                  <a:schemeClr val="tx1"/>
                </a:solidFill>
              </a:rPr>
              <a:t>Learning communities in mathematics. </a:t>
            </a:r>
            <a:r>
              <a:rPr lang="en-GB" sz="1200" dirty="0" smtClean="0">
                <a:solidFill>
                  <a:schemeClr val="tx1"/>
                </a:solidFill>
              </a:rPr>
              <a:t>Bergen, Norway: Caspar.</a:t>
            </a:r>
          </a:p>
          <a:p>
            <a:pPr>
              <a:spcBef>
                <a:spcPts val="600"/>
              </a:spcBef>
              <a:buNone/>
            </a:pPr>
            <a:r>
              <a:rPr lang="en-AU" sz="1200" dirty="0" smtClean="0">
                <a:solidFill>
                  <a:schemeClr val="tx1"/>
                </a:solidFill>
              </a:rPr>
              <a:t>Jaworski, B. &amp; Matthews, J. (2011) Developing teaching of mathematics to first year engineering students.  </a:t>
            </a:r>
            <a:r>
              <a:rPr lang="en-AU" sz="1200" i="1" dirty="0" smtClean="0">
                <a:solidFill>
                  <a:schemeClr val="tx1"/>
                </a:solidFill>
              </a:rPr>
              <a:t>Teaching Mathematics and Its Applications </a:t>
            </a:r>
            <a:r>
              <a:rPr lang="en-US" sz="1200" dirty="0" smtClean="0">
                <a:solidFill>
                  <a:schemeClr val="tx1"/>
                </a:solidFill>
              </a:rPr>
              <a:t>30(4): 178-185</a:t>
            </a:r>
            <a:endParaRPr lang="en-GB" sz="1200" dirty="0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Tsukuba APEC Conference 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91086-1743-4D0F-9ACD-A4E865FE9E9C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34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60648"/>
            <a:ext cx="7772400" cy="597666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Tx/>
              <a:buNone/>
            </a:pPr>
            <a:r>
              <a:rPr lang="en-GB" sz="1200" dirty="0" smtClean="0">
                <a:solidFill>
                  <a:schemeClr val="tx1"/>
                </a:solidFill>
              </a:rPr>
              <a:t>Mason, J., Burton, L. &amp; Stacey, K. (1982).  </a:t>
            </a:r>
            <a:r>
              <a:rPr lang="en-GB" sz="1200" i="1" dirty="0" smtClean="0">
                <a:solidFill>
                  <a:schemeClr val="tx1"/>
                </a:solidFill>
              </a:rPr>
              <a:t>Thinking Mathematically.</a:t>
            </a:r>
            <a:r>
              <a:rPr lang="en-GB" sz="1200" dirty="0" smtClean="0">
                <a:solidFill>
                  <a:schemeClr val="tx1"/>
                </a:solidFill>
              </a:rPr>
              <a:t>  London:  Addison Wesley</a:t>
            </a:r>
          </a:p>
          <a:p>
            <a:pPr>
              <a:spcBef>
                <a:spcPts val="600"/>
              </a:spcBef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McIntyre, D. (1993). ‘Theory, Theorizing and Reflection in Initial Teacher Education.’ In J. </a:t>
            </a:r>
            <a:r>
              <a:rPr lang="en-US" sz="1200" dirty="0" err="1" smtClean="0">
                <a:solidFill>
                  <a:schemeClr val="tx1"/>
                </a:solidFill>
              </a:rPr>
              <a:t>Calderhead</a:t>
            </a:r>
            <a:r>
              <a:rPr lang="en-US" sz="1200" dirty="0" smtClean="0">
                <a:solidFill>
                  <a:schemeClr val="tx1"/>
                </a:solidFill>
              </a:rPr>
              <a:t> and P. Gates (Eds.), </a:t>
            </a:r>
            <a:r>
              <a:rPr lang="en-US" sz="1200" i="1" dirty="0" err="1" smtClean="0">
                <a:solidFill>
                  <a:schemeClr val="tx1"/>
                </a:solidFill>
              </a:rPr>
              <a:t>Conceptualising</a:t>
            </a:r>
            <a:r>
              <a:rPr lang="en-US" sz="1200" i="1" dirty="0" smtClean="0">
                <a:solidFill>
                  <a:schemeClr val="tx1"/>
                </a:solidFill>
              </a:rPr>
              <a:t> Reflection in Teacher Development </a:t>
            </a:r>
            <a:r>
              <a:rPr lang="en-US" sz="1200" dirty="0" smtClean="0">
                <a:solidFill>
                  <a:schemeClr val="tx1"/>
                </a:solidFill>
              </a:rPr>
              <a:t>(pp. 39-52). London, </a:t>
            </a:r>
            <a:r>
              <a:rPr lang="en-US" sz="1200" dirty="0" err="1" smtClean="0">
                <a:solidFill>
                  <a:schemeClr val="tx1"/>
                </a:solidFill>
              </a:rPr>
              <a:t>Falmer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GB" sz="12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Tx/>
              <a:buNone/>
            </a:pPr>
            <a:r>
              <a:rPr lang="en-GB" sz="1200" dirty="0" smtClean="0">
                <a:solidFill>
                  <a:schemeClr val="tx1"/>
                </a:solidFill>
              </a:rPr>
              <a:t>Potari, D. &amp; Jaworski, B. (2002).  Tackling complexity in mathematics teaching.  </a:t>
            </a:r>
            <a:r>
              <a:rPr lang="en-GB" sz="1200" i="1" dirty="0" smtClean="0">
                <a:solidFill>
                  <a:schemeClr val="tx1"/>
                </a:solidFill>
              </a:rPr>
              <a:t>Journal of Mathematics Teacher Education</a:t>
            </a:r>
            <a:r>
              <a:rPr lang="en-GB" sz="1200" dirty="0" smtClean="0">
                <a:solidFill>
                  <a:schemeClr val="tx1"/>
                </a:solidFill>
              </a:rPr>
              <a:t>, 5, 4, 351-380.</a:t>
            </a:r>
          </a:p>
          <a:p>
            <a:pPr>
              <a:spcBef>
                <a:spcPts val="600"/>
              </a:spcBef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Pring, R (2000).  The Philosophy of Educational Research.  London: Continuum.</a:t>
            </a:r>
          </a:p>
          <a:p>
            <a:pPr>
              <a:spcBef>
                <a:spcPts val="600"/>
              </a:spcBef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Pring, R. (2004</a:t>
            </a:r>
            <a:r>
              <a:rPr lang="en-US" sz="1200" i="1" dirty="0" smtClean="0">
                <a:solidFill>
                  <a:schemeClr val="tx1"/>
                </a:solidFill>
              </a:rPr>
              <a:t>).  Philosophy of Education.</a:t>
            </a:r>
            <a:r>
              <a:rPr lang="en-US" sz="1200" dirty="0" smtClean="0">
                <a:solidFill>
                  <a:schemeClr val="tx1"/>
                </a:solidFill>
              </a:rPr>
              <a:t>  London: Continuum.</a:t>
            </a:r>
            <a:endParaRPr lang="en-GB" sz="12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Tx/>
              <a:buNone/>
            </a:pPr>
            <a:r>
              <a:rPr lang="en-GB" sz="1200" dirty="0" smtClean="0">
                <a:solidFill>
                  <a:schemeClr val="tx1"/>
                </a:solidFill>
              </a:rPr>
              <a:t>Open University (1985).  </a:t>
            </a:r>
            <a:r>
              <a:rPr lang="en-GB" sz="1200" i="1" dirty="0" smtClean="0">
                <a:solidFill>
                  <a:schemeClr val="tx1"/>
                </a:solidFill>
              </a:rPr>
              <a:t>Working Mathematically with Low </a:t>
            </a:r>
            <a:r>
              <a:rPr lang="en-GB" sz="1200" i="1" dirty="0" err="1" smtClean="0">
                <a:solidFill>
                  <a:schemeClr val="tx1"/>
                </a:solidFill>
              </a:rPr>
              <a:t>Attainers</a:t>
            </a:r>
            <a:r>
              <a:rPr lang="en-GB" sz="1200" dirty="0" smtClean="0">
                <a:solidFill>
                  <a:schemeClr val="tx1"/>
                </a:solidFill>
              </a:rPr>
              <a:t>: Centre for Mathematics Education Research Study. Milton Keynes: Open University.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Rowland, T., Huckstep, P. &amp; </a:t>
            </a:r>
            <a:r>
              <a:rPr lang="en-US" sz="1200" dirty="0" err="1" smtClean="0">
                <a:solidFill>
                  <a:schemeClr val="tx1"/>
                </a:solidFill>
              </a:rPr>
              <a:t>Thwaites</a:t>
            </a:r>
            <a:r>
              <a:rPr lang="en-US" sz="1200" dirty="0" smtClean="0">
                <a:solidFill>
                  <a:schemeClr val="tx1"/>
                </a:solidFill>
              </a:rPr>
              <a:t>, A. (2005). Elementary Teachers Mathematics Subject Knowledge. </a:t>
            </a:r>
            <a:r>
              <a:rPr lang="en-GB" sz="1200" i="1" dirty="0" smtClean="0">
                <a:solidFill>
                  <a:schemeClr val="tx1"/>
                </a:solidFill>
              </a:rPr>
              <a:t>Journal of Mathematics Teacher Education</a:t>
            </a:r>
            <a:r>
              <a:rPr lang="en-GB" sz="1200" dirty="0" smtClean="0">
                <a:solidFill>
                  <a:schemeClr val="tx1"/>
                </a:solidFill>
              </a:rPr>
              <a:t>, 8, 3, 255-281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GB" sz="1200" dirty="0" err="1" smtClean="0">
                <a:solidFill>
                  <a:schemeClr val="tx1"/>
                </a:solidFill>
              </a:rPr>
              <a:t>Skemp</a:t>
            </a:r>
            <a:r>
              <a:rPr lang="en-GB" sz="1200" dirty="0" smtClean="0">
                <a:solidFill>
                  <a:schemeClr val="tx1"/>
                </a:solidFill>
              </a:rPr>
              <a:t>, R. (1989).  </a:t>
            </a:r>
            <a:r>
              <a:rPr lang="en-GB" sz="1200" i="1" dirty="0" smtClean="0">
                <a:solidFill>
                  <a:schemeClr val="tx1"/>
                </a:solidFill>
              </a:rPr>
              <a:t>Mathematics in the primary school.</a:t>
            </a:r>
            <a:r>
              <a:rPr lang="en-GB" sz="1200" dirty="0" smtClean="0">
                <a:solidFill>
                  <a:schemeClr val="tx1"/>
                </a:solidFill>
              </a:rPr>
              <a:t>  London: </a:t>
            </a:r>
            <a:r>
              <a:rPr lang="en-GB" sz="1200" dirty="0" err="1" smtClean="0">
                <a:solidFill>
                  <a:schemeClr val="tx1"/>
                </a:solidFill>
              </a:rPr>
              <a:t>Routledge</a:t>
            </a:r>
            <a:r>
              <a:rPr lang="en-GB" sz="1200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600"/>
              </a:spcBef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Smith, A. (2004).  </a:t>
            </a:r>
            <a:r>
              <a:rPr lang="en-US" sz="1200" i="1" dirty="0" smtClean="0">
                <a:solidFill>
                  <a:schemeClr val="tx1"/>
                </a:solidFill>
              </a:rPr>
              <a:t>Making mathematics count. The report of Professor Adrian Smith’s inquiry into post-14 mathematics education</a:t>
            </a:r>
            <a:r>
              <a:rPr lang="en-US" sz="1200" dirty="0" smtClean="0">
                <a:solidFill>
                  <a:schemeClr val="tx1"/>
                </a:solidFill>
              </a:rPr>
              <a:t>.  London: The Stationery Office.</a:t>
            </a:r>
            <a:endParaRPr lang="en-GB" sz="12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None/>
            </a:pPr>
            <a:r>
              <a:rPr lang="en-US" sz="1200" dirty="0" err="1" smtClean="0">
                <a:solidFill>
                  <a:schemeClr val="tx1"/>
                </a:solidFill>
              </a:rPr>
              <a:t>Stenhouse</a:t>
            </a:r>
            <a:r>
              <a:rPr lang="en-US" sz="1200" dirty="0" smtClean="0">
                <a:solidFill>
                  <a:schemeClr val="tx1"/>
                </a:solidFill>
              </a:rPr>
              <a:t>, L. (1984).  Evaluating curriculum evaluation.  In C. Adelman (Ed.).  </a:t>
            </a:r>
            <a:r>
              <a:rPr lang="en-US" sz="1200" i="1" dirty="0" smtClean="0">
                <a:solidFill>
                  <a:schemeClr val="tx1"/>
                </a:solidFill>
              </a:rPr>
              <a:t>The Politics and Ethics of Education</a:t>
            </a:r>
            <a:r>
              <a:rPr lang="en-US" sz="1200" dirty="0" smtClean="0">
                <a:solidFill>
                  <a:schemeClr val="tx1"/>
                </a:solidFill>
              </a:rPr>
              <a:t>.  London: </a:t>
            </a:r>
            <a:r>
              <a:rPr lang="en-US" sz="1200" dirty="0" err="1" smtClean="0">
                <a:solidFill>
                  <a:schemeClr val="tx1"/>
                </a:solidFill>
              </a:rPr>
              <a:t>Croom</a:t>
            </a:r>
            <a:r>
              <a:rPr lang="en-US" sz="1200" dirty="0" smtClean="0">
                <a:solidFill>
                  <a:schemeClr val="tx1"/>
                </a:solidFill>
              </a:rPr>
              <a:t> Helm.</a:t>
            </a:r>
            <a:endParaRPr lang="en-GB" sz="12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None/>
            </a:pPr>
            <a:r>
              <a:rPr lang="en-GB" sz="1200" dirty="0" err="1" smtClean="0">
                <a:solidFill>
                  <a:schemeClr val="tx1"/>
                </a:solidFill>
              </a:rPr>
              <a:t>Vygotsky</a:t>
            </a:r>
            <a:r>
              <a:rPr lang="en-GB" sz="1200" dirty="0" smtClean="0">
                <a:solidFill>
                  <a:schemeClr val="tx1"/>
                </a:solidFill>
              </a:rPr>
              <a:t>, L. (1978). </a:t>
            </a:r>
            <a:r>
              <a:rPr lang="en-GB" sz="1200" i="1" dirty="0" smtClean="0">
                <a:solidFill>
                  <a:schemeClr val="tx1"/>
                </a:solidFill>
              </a:rPr>
              <a:t>Mind in society.</a:t>
            </a:r>
            <a:r>
              <a:rPr lang="en-GB" sz="1200" dirty="0" smtClean="0">
                <a:solidFill>
                  <a:schemeClr val="tx1"/>
                </a:solidFill>
              </a:rPr>
              <a:t> Cambridge, MA: Harvard University Press.</a:t>
            </a:r>
            <a:endParaRPr lang="en-GB" sz="1200" i="1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None/>
            </a:pPr>
            <a:r>
              <a:rPr lang="en-GB" sz="1200" dirty="0" smtClean="0">
                <a:solidFill>
                  <a:schemeClr val="tx1"/>
                </a:solidFill>
              </a:rPr>
              <a:t>Wagner, J. (1997). The unavoidable intervention of educational research: A framework for reconsidering research-practitioner cooperation. </a:t>
            </a:r>
            <a:r>
              <a:rPr lang="en-GB" sz="1200" i="1" dirty="0" smtClean="0">
                <a:solidFill>
                  <a:schemeClr val="tx1"/>
                </a:solidFill>
              </a:rPr>
              <a:t>Educational Researcher, 26(7), 13–22.</a:t>
            </a:r>
          </a:p>
          <a:p>
            <a:pPr>
              <a:spcBef>
                <a:spcPts val="600"/>
              </a:spcBef>
              <a:buNone/>
            </a:pPr>
            <a:r>
              <a:rPr lang="en-GB" sz="1200" dirty="0" smtClean="0">
                <a:solidFill>
                  <a:schemeClr val="tx1"/>
                </a:solidFill>
              </a:rPr>
              <a:t>Wells, G. (1999). </a:t>
            </a:r>
            <a:r>
              <a:rPr lang="en-GB" sz="1200" i="1" dirty="0" smtClean="0">
                <a:solidFill>
                  <a:schemeClr val="tx1"/>
                </a:solidFill>
              </a:rPr>
              <a:t>Dialogic inquiry: Toward a </a:t>
            </a:r>
            <a:r>
              <a:rPr lang="en-GB" sz="1200" i="1" dirty="0" err="1" smtClean="0">
                <a:solidFill>
                  <a:schemeClr val="tx1"/>
                </a:solidFill>
              </a:rPr>
              <a:t>sociocultural</a:t>
            </a:r>
            <a:r>
              <a:rPr lang="en-GB" sz="1200" i="1" dirty="0" smtClean="0">
                <a:solidFill>
                  <a:schemeClr val="tx1"/>
                </a:solidFill>
              </a:rPr>
              <a:t> practice and theory of education. </a:t>
            </a:r>
            <a:r>
              <a:rPr lang="en-GB" sz="1200" dirty="0" smtClean="0">
                <a:solidFill>
                  <a:schemeClr val="tx1"/>
                </a:solidFill>
              </a:rPr>
              <a:t>Cambridge, UK: Cambridge University Press.</a:t>
            </a:r>
          </a:p>
          <a:p>
            <a:pPr>
              <a:spcBef>
                <a:spcPts val="600"/>
              </a:spcBef>
              <a:buNone/>
            </a:pPr>
            <a:r>
              <a:rPr lang="en-GB" sz="1200" dirty="0" smtClean="0">
                <a:solidFill>
                  <a:schemeClr val="tx1"/>
                </a:solidFill>
              </a:rPr>
              <a:t>Wenger, E. (1998). </a:t>
            </a:r>
            <a:r>
              <a:rPr lang="en-GB" sz="1200" i="1" dirty="0" smtClean="0">
                <a:solidFill>
                  <a:schemeClr val="tx1"/>
                </a:solidFill>
              </a:rPr>
              <a:t>Communities of practice: Learning, meaning and identity. Cambridge, UK: </a:t>
            </a:r>
            <a:r>
              <a:rPr lang="en-GB" sz="1200" dirty="0" smtClean="0">
                <a:solidFill>
                  <a:schemeClr val="tx1"/>
                </a:solidFill>
              </a:rPr>
              <a:t>Cambridge University Press.</a:t>
            </a:r>
          </a:p>
          <a:p>
            <a:pPr>
              <a:spcBef>
                <a:spcPts val="600"/>
              </a:spcBef>
              <a:buNone/>
            </a:pPr>
            <a:r>
              <a:rPr lang="en-GB" sz="1200" dirty="0" err="1" smtClean="0">
                <a:solidFill>
                  <a:schemeClr val="tx1"/>
                </a:solidFill>
              </a:rPr>
              <a:t>Wertsch</a:t>
            </a:r>
            <a:r>
              <a:rPr lang="en-GB" sz="1200" dirty="0" smtClean="0">
                <a:solidFill>
                  <a:schemeClr val="tx1"/>
                </a:solidFill>
              </a:rPr>
              <a:t>, J. V. (1991). </a:t>
            </a:r>
            <a:r>
              <a:rPr lang="en-GB" sz="1200" i="1" dirty="0" smtClean="0">
                <a:solidFill>
                  <a:schemeClr val="tx1"/>
                </a:solidFill>
              </a:rPr>
              <a:t>Voices of the mind. Cambridge, MA: Harvard University Press.</a:t>
            </a:r>
            <a:endParaRPr lang="en-GB" sz="1200" dirty="0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Tsukuba APEC Conference 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91086-1743-4D0F-9ACD-A4E865FE9E9C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3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Tsukuba APEC Conference 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91086-1743-4D0F-9ACD-A4E865FE9E9C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93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Turning “I can’t” into “I can and I did”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000" dirty="0" smtClean="0"/>
              <a:t>(Open University, 1985)</a:t>
            </a:r>
            <a:endParaRPr lang="en-GB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79140"/>
            <a:ext cx="7772400" cy="4676973"/>
          </a:xfrm>
        </p:spPr>
        <p:txBody>
          <a:bodyPr/>
          <a:lstStyle/>
          <a:p>
            <a:pPr marL="609600" indent="-609600">
              <a:spcBef>
                <a:spcPts val="600"/>
              </a:spcBef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A </a:t>
            </a:r>
            <a:r>
              <a:rPr lang="en-GB" sz="2000" dirty="0">
                <a:solidFill>
                  <a:schemeClr val="tx1"/>
                </a:solidFill>
              </a:rPr>
              <a:t>teacher set her class the following task: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i="1" dirty="0">
                <a:solidFill>
                  <a:schemeClr val="tx2"/>
                </a:solidFill>
              </a:rPr>
              <a:t>If a number of circles intersect in a plane, how many regions </a:t>
            </a:r>
            <a:r>
              <a:rPr lang="en-GB" sz="2000" i="1" dirty="0" smtClean="0">
                <a:solidFill>
                  <a:schemeClr val="tx2"/>
                </a:solidFill>
              </a:rPr>
              <a:t>can be created? What is the maximum number?</a:t>
            </a:r>
            <a:endParaRPr lang="en-GB" sz="2000" i="1" dirty="0">
              <a:solidFill>
                <a:schemeClr val="tx2"/>
              </a:solidFill>
            </a:endParaRPr>
          </a:p>
          <a:p>
            <a:pPr marL="185738" lvl="1" indent="6350">
              <a:spcBef>
                <a:spcPts val="600"/>
              </a:spcBef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Pupils </a:t>
            </a:r>
            <a:r>
              <a:rPr lang="en-GB" sz="2000" dirty="0">
                <a:solidFill>
                  <a:schemeClr val="tx1"/>
                </a:solidFill>
              </a:rPr>
              <a:t>used hoops on </a:t>
            </a:r>
            <a:r>
              <a:rPr lang="en-GB" sz="2000" dirty="0" smtClean="0">
                <a:solidFill>
                  <a:schemeClr val="tx1"/>
                </a:solidFill>
              </a:rPr>
              <a:t/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>the </a:t>
            </a:r>
            <a:r>
              <a:rPr lang="en-GB" sz="2000" dirty="0">
                <a:solidFill>
                  <a:schemeClr val="tx1"/>
                </a:solidFill>
              </a:rPr>
              <a:t>ground or drew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circles on paper or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on the whiteboard</a:t>
            </a:r>
          </a:p>
          <a:p>
            <a:pPr marL="533400" lvl="1" indent="-533400">
              <a:spcBef>
                <a:spcPts val="0"/>
              </a:spcBef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	</a:t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>1 </a:t>
            </a:r>
            <a:r>
              <a:rPr lang="en-GB" sz="2000" dirty="0">
                <a:solidFill>
                  <a:schemeClr val="tx1"/>
                </a:solidFill>
              </a:rPr>
              <a:t>circle 1 region</a:t>
            </a:r>
          </a:p>
          <a:p>
            <a:pPr marL="533400" lvl="1" indent="-533400">
              <a:spcBef>
                <a:spcPts val="0"/>
              </a:spcBef>
              <a:buFontTx/>
              <a:buNone/>
            </a:pPr>
            <a:r>
              <a:rPr lang="en-GB" sz="2000" dirty="0">
                <a:solidFill>
                  <a:schemeClr val="tx1"/>
                </a:solidFill>
              </a:rPr>
              <a:t>	2 circles, 3 regions</a:t>
            </a:r>
          </a:p>
          <a:p>
            <a:pPr marL="533400" lvl="1" indent="-533400">
              <a:spcBef>
                <a:spcPts val="0"/>
              </a:spcBef>
              <a:buFontTx/>
              <a:buNone/>
            </a:pPr>
            <a:r>
              <a:rPr lang="en-GB" sz="2000" dirty="0">
                <a:solidFill>
                  <a:schemeClr val="tx1"/>
                </a:solidFill>
              </a:rPr>
              <a:t>	3 circles, 7 </a:t>
            </a:r>
            <a:r>
              <a:rPr lang="en-GB" sz="2000" dirty="0" smtClean="0">
                <a:solidFill>
                  <a:schemeClr val="tx1"/>
                </a:solidFill>
              </a:rPr>
              <a:t>regions</a:t>
            </a:r>
            <a:endParaRPr lang="en-GB" sz="2000" dirty="0">
              <a:solidFill>
                <a:schemeClr val="tx1"/>
              </a:solidFill>
            </a:endParaRPr>
          </a:p>
          <a:p>
            <a:pPr marL="533400" lvl="1" indent="-533400">
              <a:spcBef>
                <a:spcPts val="0"/>
              </a:spcBef>
              <a:buFontTx/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Conjecture: the number of regions for n circles is [2</a:t>
            </a:r>
            <a:r>
              <a:rPr lang="en-GB" sz="2000" baseline="36000" dirty="0" smtClean="0">
                <a:solidFill>
                  <a:schemeClr val="tx1"/>
                </a:solidFill>
              </a:rPr>
              <a:t>n</a:t>
            </a:r>
            <a:r>
              <a:rPr lang="en-GB" sz="2000" dirty="0" smtClean="0">
                <a:solidFill>
                  <a:schemeClr val="tx1"/>
                </a:solidFill>
              </a:rPr>
              <a:t> – 1]</a:t>
            </a:r>
          </a:p>
          <a:p>
            <a:pPr marL="533400" lvl="1" indent="-533400">
              <a:spcBef>
                <a:spcPts val="0"/>
              </a:spcBef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Test: when n=4   [2</a:t>
            </a:r>
            <a:r>
              <a:rPr lang="en-GB" sz="2000" baseline="36000" dirty="0" smtClean="0">
                <a:solidFill>
                  <a:schemeClr val="tx1"/>
                </a:solidFill>
              </a:rPr>
              <a:t>n</a:t>
            </a:r>
            <a:r>
              <a:rPr lang="en-GB" sz="2000" dirty="0" smtClean="0">
                <a:solidFill>
                  <a:schemeClr val="tx1"/>
                </a:solidFill>
              </a:rPr>
              <a:t> – 1] = [2</a:t>
            </a:r>
            <a:r>
              <a:rPr lang="en-GB" sz="2000" baseline="36000" dirty="0">
                <a:solidFill>
                  <a:schemeClr val="tx1"/>
                </a:solidFill>
              </a:rPr>
              <a:t>4</a:t>
            </a:r>
            <a:r>
              <a:rPr lang="en-GB" sz="2000" dirty="0" smtClean="0">
                <a:solidFill>
                  <a:schemeClr val="tx1"/>
                </a:solidFill>
              </a:rPr>
              <a:t> – 1] = 15</a:t>
            </a:r>
            <a:endParaRPr lang="en-GB" sz="2000" dirty="0">
              <a:solidFill>
                <a:schemeClr val="tx1"/>
              </a:solidFill>
            </a:endParaRPr>
          </a:p>
          <a:p>
            <a:pPr marL="533400" lvl="1" indent="-533400">
              <a:spcBef>
                <a:spcPts val="0"/>
              </a:spcBef>
              <a:buFontTx/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	4 </a:t>
            </a:r>
            <a:r>
              <a:rPr lang="en-GB" sz="2000" dirty="0">
                <a:solidFill>
                  <a:schemeClr val="tx1"/>
                </a:solidFill>
              </a:rPr>
              <a:t>circles, 13 regions</a:t>
            </a:r>
          </a:p>
          <a:p>
            <a:pPr marL="533400" lvl="1" indent="-533400">
              <a:spcBef>
                <a:spcPts val="0"/>
              </a:spcBef>
              <a:buFontTx/>
              <a:buNone/>
            </a:pPr>
            <a:r>
              <a:rPr lang="en-GB" sz="2000" dirty="0">
                <a:solidFill>
                  <a:schemeClr val="tx1"/>
                </a:solidFill>
              </a:rPr>
              <a:t>	5 </a:t>
            </a:r>
            <a:r>
              <a:rPr lang="en-GB" sz="2000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Tsukuba APEC Conference 2015</a:t>
            </a:r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24DA-D1F4-43C1-AA56-C179D549529F}" type="slidenum">
              <a:rPr lang="en-GB"/>
              <a:pPr/>
              <a:t>37</a:t>
            </a:fld>
            <a:endParaRPr lang="en-GB"/>
          </a:p>
        </p:txBody>
      </p:sp>
      <p:sp>
        <p:nvSpPr>
          <p:cNvPr id="53252" name="Oval 4"/>
          <p:cNvSpPr>
            <a:spLocks noChangeArrowheads="1"/>
          </p:cNvSpPr>
          <p:nvPr/>
        </p:nvSpPr>
        <p:spPr bwMode="auto">
          <a:xfrm>
            <a:off x="5220767" y="2709564"/>
            <a:ext cx="2016125" cy="2016125"/>
          </a:xfrm>
          <a:prstGeom prst="ellipse">
            <a:avLst/>
          </a:prstGeom>
          <a:noFill/>
          <a:ln w="19050">
            <a:solidFill>
              <a:srgbClr val="FF5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253" name="Oval 5"/>
          <p:cNvSpPr>
            <a:spLocks noChangeArrowheads="1"/>
          </p:cNvSpPr>
          <p:nvPr/>
        </p:nvSpPr>
        <p:spPr bwMode="auto">
          <a:xfrm>
            <a:off x="5840505" y="2529494"/>
            <a:ext cx="2016125" cy="2016125"/>
          </a:xfrm>
          <a:prstGeom prst="ellipse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254" name="Oval 6"/>
          <p:cNvSpPr>
            <a:spLocks noChangeArrowheads="1"/>
          </p:cNvSpPr>
          <p:nvPr/>
        </p:nvSpPr>
        <p:spPr bwMode="auto">
          <a:xfrm>
            <a:off x="5795442" y="2709564"/>
            <a:ext cx="2016125" cy="2016125"/>
          </a:xfrm>
          <a:prstGeom prst="ellipse">
            <a:avLst/>
          </a:prstGeom>
          <a:noFill/>
          <a:ln w="19050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257" name="Oval 9"/>
          <p:cNvSpPr>
            <a:spLocks noChangeArrowheads="1"/>
          </p:cNvSpPr>
          <p:nvPr/>
        </p:nvSpPr>
        <p:spPr bwMode="auto">
          <a:xfrm>
            <a:off x="6516166" y="2564904"/>
            <a:ext cx="2016125" cy="2016125"/>
          </a:xfrm>
          <a:prstGeom prst="ellips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4139952" y="2349425"/>
            <a:ext cx="864096" cy="2376264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2000" dirty="0" smtClean="0">
                <a:solidFill>
                  <a:schemeClr val="bg1"/>
                </a:solidFill>
              </a:rPr>
              <a:t>1     1</a:t>
            </a:r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2     3</a:t>
            </a:r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3     7</a:t>
            </a:r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4     13</a:t>
            </a: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AutoNum type="arabicPlain" startAt="5"/>
            </a:pPr>
            <a:r>
              <a:rPr lang="en-GB" sz="2000" dirty="0" smtClean="0">
                <a:solidFill>
                  <a:schemeClr val="bg1"/>
                </a:solidFill>
              </a:rPr>
              <a:t>?</a:t>
            </a:r>
          </a:p>
          <a:p>
            <a:pPr marL="457200" indent="-457200">
              <a:buAutoNum type="arabicPlain" startAt="5"/>
            </a:pPr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?     ?</a:t>
            </a:r>
            <a:endParaRPr lang="en-GB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3262" name="Oval 14"/>
          <p:cNvSpPr>
            <a:spLocks noChangeArrowheads="1"/>
          </p:cNvSpPr>
          <p:nvPr/>
        </p:nvSpPr>
        <p:spPr bwMode="auto">
          <a:xfrm>
            <a:off x="5931966" y="3361550"/>
            <a:ext cx="2016125" cy="2016125"/>
          </a:xfrm>
          <a:prstGeom prst="ellipse">
            <a:avLst/>
          </a:prstGeom>
          <a:noFill/>
          <a:ln w="19050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7086857" y="4779187"/>
            <a:ext cx="415925" cy="5984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>
                <a:solidFill>
                  <a:srgbClr val="66FF33"/>
                </a:solidFill>
              </a:rPr>
              <a:t>?</a:t>
            </a:r>
            <a:endParaRPr lang="en-US" sz="320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63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  <p:bldP spid="53253" grpId="0" animBg="1"/>
      <p:bldP spid="53254" grpId="0" animBg="1"/>
      <p:bldP spid="53257" grpId="0" animBg="1"/>
      <p:bldP spid="53258" grpId="0" animBg="1"/>
      <p:bldP spid="53262" grpId="0" animBg="1"/>
      <p:bldP spid="5326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Tsukuba APEC Conference 2015</a:t>
            </a:r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0F67-B06B-4CB7-AD28-15CA3A7B2CF4}" type="slidenum">
              <a:rPr lang="en-GB"/>
              <a:pPr/>
              <a:t>38</a:t>
            </a:fld>
            <a:endParaRPr lang="en-GB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Mary had done </a:t>
            </a:r>
            <a:r>
              <a:rPr lang="en-GB" dirty="0" smtClean="0"/>
              <a:t>something </a:t>
            </a:r>
            <a:r>
              <a:rPr lang="en-GB" dirty="0"/>
              <a:t>different …</a:t>
            </a:r>
            <a:endParaRPr lang="en-US" dirty="0"/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323528" y="1484784"/>
            <a:ext cx="1800225" cy="1800225"/>
          </a:xfrm>
          <a:prstGeom prst="ellipse">
            <a:avLst/>
          </a:prstGeom>
          <a:noFill/>
          <a:ln w="28575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1331590" y="1484784"/>
            <a:ext cx="1800225" cy="1800225"/>
          </a:xfrm>
          <a:prstGeom prst="ellips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5309" name="Oval 13"/>
          <p:cNvSpPr>
            <a:spLocks noChangeArrowheads="1"/>
          </p:cNvSpPr>
          <p:nvPr/>
        </p:nvSpPr>
        <p:spPr bwMode="auto">
          <a:xfrm>
            <a:off x="2555553" y="1484784"/>
            <a:ext cx="1800225" cy="1800225"/>
          </a:xfrm>
          <a:prstGeom prst="ellips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3636640" y="1484784"/>
            <a:ext cx="1800225" cy="1800225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5311" name="Oval 15"/>
          <p:cNvSpPr>
            <a:spLocks noChangeArrowheads="1"/>
          </p:cNvSpPr>
          <p:nvPr/>
        </p:nvSpPr>
        <p:spPr bwMode="auto">
          <a:xfrm>
            <a:off x="4789165" y="1413347"/>
            <a:ext cx="1800225" cy="1800225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250825" y="3716338"/>
            <a:ext cx="1008807" cy="2519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indent="-457200"/>
            <a:r>
              <a:rPr lang="en-GB" sz="2000" dirty="0">
                <a:latin typeface="+mn-lt"/>
              </a:rPr>
              <a:t>1	1</a:t>
            </a:r>
          </a:p>
          <a:p>
            <a:pPr marL="457200" indent="-457200"/>
            <a:r>
              <a:rPr lang="en-GB" sz="2000" dirty="0">
                <a:latin typeface="+mn-lt"/>
              </a:rPr>
              <a:t>2	3</a:t>
            </a:r>
          </a:p>
          <a:p>
            <a:pPr marL="457200" indent="-457200"/>
            <a:r>
              <a:rPr lang="en-GB" sz="2000" dirty="0">
                <a:latin typeface="+mn-lt"/>
              </a:rPr>
              <a:t>3	5	</a:t>
            </a:r>
          </a:p>
          <a:p>
            <a:pPr marL="457200" indent="-457200"/>
            <a:r>
              <a:rPr lang="en-GB" sz="2000" dirty="0">
                <a:latin typeface="+mn-lt"/>
              </a:rPr>
              <a:t>4	7</a:t>
            </a:r>
          </a:p>
          <a:p>
            <a:pPr marL="457200" indent="-457200">
              <a:buFontTx/>
              <a:buAutoNum type="arabicPlain" startAt="5"/>
            </a:pPr>
            <a:r>
              <a:rPr lang="en-GB" sz="2000" dirty="0">
                <a:latin typeface="+mn-lt"/>
              </a:rPr>
              <a:t>9</a:t>
            </a:r>
          </a:p>
          <a:p>
            <a:pPr marL="457200" indent="-457200"/>
            <a:r>
              <a:rPr lang="en-GB" sz="2000" dirty="0">
                <a:latin typeface="+mn-lt"/>
              </a:rPr>
              <a:t>.	.</a:t>
            </a:r>
          </a:p>
          <a:p>
            <a:pPr marL="457200" indent="-457200"/>
            <a:r>
              <a:rPr lang="en-GB" sz="2000" dirty="0">
                <a:latin typeface="+mn-lt"/>
              </a:rPr>
              <a:t>.	.</a:t>
            </a:r>
            <a:endParaRPr lang="en-US" sz="2000" dirty="0">
              <a:latin typeface="+mn-lt"/>
            </a:endParaRPr>
          </a:p>
        </p:txBody>
      </p:sp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1475656" y="3429000"/>
            <a:ext cx="5406224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0" dirty="0">
                <a:latin typeface="+mn-lt"/>
              </a:rPr>
              <a:t>She brought it to the teacher.</a:t>
            </a:r>
          </a:p>
          <a:p>
            <a:pPr>
              <a:spcBef>
                <a:spcPts val="600"/>
              </a:spcBef>
            </a:pPr>
            <a:r>
              <a:rPr lang="en-GB" sz="2000" b="0" dirty="0">
                <a:latin typeface="+mn-lt"/>
              </a:rPr>
              <a:t>The teacher discussed with her what she </a:t>
            </a:r>
            <a:r>
              <a:rPr lang="en-GB" sz="2000" b="0" dirty="0" smtClean="0">
                <a:latin typeface="+mn-lt"/>
              </a:rPr>
              <a:t/>
            </a:r>
            <a:br>
              <a:rPr lang="en-GB" sz="2000" b="0" dirty="0" smtClean="0">
                <a:latin typeface="+mn-lt"/>
              </a:rPr>
            </a:br>
            <a:r>
              <a:rPr lang="en-GB" sz="2000" b="0" dirty="0" smtClean="0">
                <a:latin typeface="+mn-lt"/>
              </a:rPr>
              <a:t>was </a:t>
            </a:r>
            <a:r>
              <a:rPr lang="en-GB" sz="2000" b="0" dirty="0">
                <a:latin typeface="+mn-lt"/>
              </a:rPr>
              <a:t>finding from this investigation.</a:t>
            </a:r>
          </a:p>
          <a:p>
            <a:pPr>
              <a:spcBef>
                <a:spcPts val="600"/>
              </a:spcBef>
            </a:pPr>
            <a:r>
              <a:rPr lang="en-GB" sz="2000" b="0" dirty="0">
                <a:latin typeface="+mn-lt"/>
              </a:rPr>
              <a:t>Then finally the teacher said:</a:t>
            </a:r>
          </a:p>
          <a:p>
            <a:pPr>
              <a:spcBef>
                <a:spcPts val="600"/>
              </a:spcBef>
            </a:pPr>
            <a:r>
              <a:rPr lang="en-GB" sz="2000" b="0" dirty="0">
                <a:solidFill>
                  <a:schemeClr val="tx2"/>
                </a:solidFill>
                <a:latin typeface="+mn-lt"/>
              </a:rPr>
              <a:t>“</a:t>
            </a:r>
            <a:r>
              <a:rPr lang="en-GB" sz="2000" b="0" i="1" dirty="0">
                <a:solidFill>
                  <a:schemeClr val="tx2"/>
                </a:solidFill>
                <a:latin typeface="+mn-lt"/>
              </a:rPr>
              <a:t>You’re doing something different from </a:t>
            </a:r>
          </a:p>
          <a:p>
            <a:pPr>
              <a:spcBef>
                <a:spcPts val="600"/>
              </a:spcBef>
            </a:pPr>
            <a:r>
              <a:rPr lang="en-GB" sz="2000" b="0" i="1" dirty="0">
                <a:solidFill>
                  <a:schemeClr val="tx2"/>
                </a:solidFill>
                <a:latin typeface="+mn-lt"/>
              </a:rPr>
              <a:t>everyone else, Mary.  Don’t worry, that’s fine.  </a:t>
            </a:r>
          </a:p>
          <a:p>
            <a:pPr>
              <a:spcBef>
                <a:spcPts val="600"/>
              </a:spcBef>
            </a:pPr>
            <a:r>
              <a:rPr lang="en-GB" sz="2000" b="0" i="1" dirty="0">
                <a:solidFill>
                  <a:schemeClr val="tx2"/>
                </a:solidFill>
                <a:latin typeface="+mn-lt"/>
              </a:rPr>
              <a:t>Just ignore what everyone else is doing”</a:t>
            </a:r>
          </a:p>
        </p:txBody>
      </p:sp>
      <p:sp>
        <p:nvSpPr>
          <p:cNvPr id="55314" name="AutoShape 18"/>
          <p:cNvSpPr>
            <a:spLocks noChangeArrowheads="1"/>
          </p:cNvSpPr>
          <p:nvPr/>
        </p:nvSpPr>
        <p:spPr bwMode="auto">
          <a:xfrm>
            <a:off x="3491880" y="1700808"/>
            <a:ext cx="5040213" cy="2952353"/>
          </a:xfrm>
          <a:prstGeom prst="cloudCallout">
            <a:avLst>
              <a:gd name="adj1" fmla="val -60199"/>
              <a:gd name="adj2" fmla="val 44126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GB" sz="3200" dirty="0"/>
          </a:p>
          <a:p>
            <a:pPr algn="ctr"/>
            <a:r>
              <a:rPr lang="en-GB" sz="2800" dirty="0">
                <a:latin typeface="+mn-lt"/>
              </a:rPr>
              <a:t>Opportunity for all, allows one to be different</a:t>
            </a:r>
          </a:p>
        </p:txBody>
      </p:sp>
    </p:spTree>
    <p:extLst>
      <p:ext uri="{BB962C8B-B14F-4D97-AF65-F5344CB8AC3E}">
        <p14:creationId xmlns:p14="http://schemas.microsoft.com/office/powerpoint/2010/main" val="175198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 animBg="1"/>
      <p:bldP spid="55308" grpId="0" animBg="1"/>
      <p:bldP spid="55309" grpId="0" animBg="1"/>
      <p:bldP spid="55310" grpId="0" animBg="1"/>
      <p:bldP spid="55311" grpId="0" animBg="1"/>
      <p:bldP spid="55312" grpId="0" animBg="1"/>
      <p:bldP spid="553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shape is it?  </a:t>
            </a:r>
            <a:r>
              <a:rPr lang="en-GB" sz="2000" dirty="0" smtClean="0"/>
              <a:t>(Jaworski, 1988)</a:t>
            </a:r>
            <a:endParaRPr lang="en-GB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en-GB" sz="2400" dirty="0" smtClean="0">
                <a:solidFill>
                  <a:srgbClr val="003399"/>
                </a:solidFill>
              </a:rPr>
              <a:t>Look </a:t>
            </a:r>
            <a:r>
              <a:rPr lang="en-GB" sz="2400" dirty="0">
                <a:solidFill>
                  <a:srgbClr val="003399"/>
                </a:solidFill>
              </a:rPr>
              <a:t>at the figure here.</a:t>
            </a:r>
          </a:p>
          <a:p>
            <a:pPr>
              <a:spcBef>
                <a:spcPct val="40000"/>
              </a:spcBef>
            </a:pPr>
            <a:r>
              <a:rPr lang="en-GB" sz="2400" dirty="0">
                <a:solidFill>
                  <a:srgbClr val="003399"/>
                </a:solidFill>
              </a:rPr>
              <a:t>What is it?</a:t>
            </a:r>
          </a:p>
          <a:p>
            <a:pPr>
              <a:spcBef>
                <a:spcPct val="40000"/>
              </a:spcBef>
            </a:pPr>
            <a:r>
              <a:rPr lang="en-GB" sz="2400" dirty="0">
                <a:solidFill>
                  <a:srgbClr val="003399"/>
                </a:solidFill>
              </a:rPr>
              <a:t>What shape is it?</a:t>
            </a:r>
            <a:endParaRPr lang="en-GB" sz="2400" i="1" dirty="0">
              <a:solidFill>
                <a:srgbClr val="003399"/>
              </a:solidFill>
            </a:endParaRPr>
          </a:p>
          <a:p>
            <a:pPr>
              <a:spcBef>
                <a:spcPct val="40000"/>
              </a:spcBef>
            </a:pPr>
            <a:r>
              <a:rPr lang="en-GB" sz="2000" dirty="0">
                <a:solidFill>
                  <a:schemeClr val="tx1"/>
                </a:solidFill>
              </a:rPr>
              <a:t>A class of 12 year olds had been asked by their teacher to name the above shape, which he had drawn on the board.  Someone said that it was a trapezium.  Some students agreed with this, but not all.</a:t>
            </a:r>
          </a:p>
          <a:p>
            <a:pPr>
              <a:spcBef>
                <a:spcPct val="40000"/>
              </a:spcBef>
            </a:pPr>
            <a:r>
              <a:rPr lang="en-GB" sz="2000" dirty="0">
                <a:solidFill>
                  <a:schemeClr val="tx1"/>
                </a:solidFill>
              </a:rPr>
              <a:t>The teacher said, ‘If you think it’s not a trapezium then what </a:t>
            </a:r>
            <a:r>
              <a:rPr lang="en-GB" sz="2000" i="1" dirty="0">
                <a:solidFill>
                  <a:schemeClr val="tx1"/>
                </a:solidFill>
              </a:rPr>
              <a:t>is</a:t>
            </a:r>
            <a:r>
              <a:rPr lang="en-GB" sz="2000" dirty="0">
                <a:solidFill>
                  <a:schemeClr val="tx1"/>
                </a:solidFill>
              </a:rPr>
              <a:t> it?’  Michael said, tentatively, ‘It’s a square …’</a:t>
            </a:r>
          </a:p>
          <a:p>
            <a:pPr>
              <a:spcBef>
                <a:spcPct val="40000"/>
              </a:spcBef>
            </a:pPr>
            <a:r>
              <a:rPr lang="en-GB" sz="2000" dirty="0">
                <a:solidFill>
                  <a:schemeClr val="tx1"/>
                </a:solidFill>
              </a:rPr>
              <a:t>There were murmurings, giggles, ‘a square’?! …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But Michael went on ‘… sort of flat.’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Tsukuba APEC Conference 2015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AD98-6D2E-4113-BE19-6E20BB254C82}" type="slidenum">
              <a:rPr lang="en-GB"/>
              <a:pPr/>
              <a:t>39</a:t>
            </a:fld>
            <a:endParaRPr lang="en-GB"/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4716710" y="1772742"/>
            <a:ext cx="287338" cy="7921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5796210" y="1772742"/>
            <a:ext cx="649288" cy="7921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 flipV="1">
            <a:off x="4716710" y="1772742"/>
            <a:ext cx="1079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>
            <a:off x="5004048" y="2564904"/>
            <a:ext cx="1441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22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  <p:bldP spid="56329" grpId="0" animBg="1"/>
      <p:bldP spid="56330" grpId="0" animBg="1"/>
      <p:bldP spid="56331" grpId="0" animBg="1"/>
      <p:bldP spid="563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Central concepts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5536" y="1556792"/>
            <a:ext cx="2530624" cy="4464496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Mathematics</a:t>
            </a:r>
          </a:p>
          <a:p>
            <a:r>
              <a:rPr lang="en-GB" dirty="0" smtClean="0"/>
              <a:t>Research</a:t>
            </a:r>
          </a:p>
          <a:p>
            <a:r>
              <a:rPr lang="en-GB" dirty="0" smtClean="0"/>
              <a:t>Inquiry</a:t>
            </a:r>
          </a:p>
          <a:p>
            <a:r>
              <a:rPr lang="en-GB" dirty="0"/>
              <a:t>L</a:t>
            </a:r>
            <a:r>
              <a:rPr lang="en-GB" dirty="0" smtClean="0"/>
              <a:t>earning</a:t>
            </a:r>
          </a:p>
          <a:p>
            <a:r>
              <a:rPr lang="en-GB" dirty="0" smtClean="0"/>
              <a:t>Teaching</a:t>
            </a:r>
          </a:p>
          <a:p>
            <a:r>
              <a:rPr lang="en-GB" dirty="0" smtClean="0"/>
              <a:t>Development</a:t>
            </a:r>
          </a:p>
          <a:p>
            <a:pPr marL="0" indent="0">
              <a:buNone/>
            </a:pPr>
            <a:r>
              <a:rPr lang="en-GB" sz="1200" dirty="0" smtClean="0"/>
              <a:t>Image from The Uplands Teaching and </a:t>
            </a:r>
            <a:r>
              <a:rPr lang="en-GB" sz="1200" dirty="0"/>
              <a:t>Learning Blog http://blogs.uplands.org/talg/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347864" y="1484784"/>
            <a:ext cx="5184576" cy="4464496"/>
          </a:xfrm>
        </p:spPr>
        <p:txBody>
          <a:bodyPr/>
          <a:lstStyle/>
          <a:p>
            <a:r>
              <a:rPr lang="en-GB" dirty="0" smtClean="0"/>
              <a:t>Learning Mathematics through Inquiry</a:t>
            </a:r>
          </a:p>
          <a:p>
            <a:r>
              <a:rPr lang="en-GB" dirty="0" smtClean="0"/>
              <a:t>Learning Mathematics Teaching through Inquiry</a:t>
            </a:r>
          </a:p>
          <a:p>
            <a:r>
              <a:rPr lang="en-GB" dirty="0" smtClean="0"/>
              <a:t>Collaboration in learning and teaching</a:t>
            </a:r>
          </a:p>
          <a:p>
            <a:r>
              <a:rPr lang="en-GB" dirty="0" smtClean="0"/>
              <a:t>Communities of practice and inquiry</a:t>
            </a:r>
          </a:p>
          <a:p>
            <a:r>
              <a:rPr lang="en-GB" dirty="0" smtClean="0"/>
              <a:t>Critical Alignment</a:t>
            </a:r>
          </a:p>
          <a:p>
            <a:r>
              <a:rPr lang="en-GB" dirty="0"/>
              <a:t>T</a:t>
            </a:r>
            <a:r>
              <a:rPr lang="en-GB" dirty="0" smtClean="0"/>
              <a:t>eachers and </a:t>
            </a:r>
            <a:r>
              <a:rPr lang="en-GB" dirty="0" err="1" smtClean="0"/>
              <a:t>didacticians</a:t>
            </a:r>
            <a:r>
              <a:rPr lang="en-GB" dirty="0" smtClean="0"/>
              <a:t> as researchers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55576" y="6165304"/>
            <a:ext cx="5715000" cy="381000"/>
          </a:xfrm>
        </p:spPr>
        <p:txBody>
          <a:bodyPr/>
          <a:lstStyle/>
          <a:p>
            <a:r>
              <a:rPr lang="en-GB" dirty="0" smtClean="0"/>
              <a:t>Tsukuba APEC Conference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91086-1743-4D0F-9ACD-A4E865FE9E9C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2050" name="Picture 2" descr="TeachingAndLearningPic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6632"/>
            <a:ext cx="22383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00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dirty="0" smtClean="0"/>
              <a:t>Contingency  </a:t>
            </a:r>
            <a:r>
              <a:rPr lang="en-US" sz="1800" b="0" dirty="0" smtClean="0"/>
              <a:t>(Rowland, Huckstep &amp; </a:t>
            </a:r>
            <a:r>
              <a:rPr lang="en-US" sz="1800" b="0" dirty="0" err="1" smtClean="0"/>
              <a:t>Thwaites</a:t>
            </a:r>
            <a:r>
              <a:rPr lang="en-US" sz="1800" b="0" dirty="0" smtClean="0"/>
              <a:t>, 2005</a:t>
            </a:r>
            <a:r>
              <a:rPr lang="en-US" sz="1800" dirty="0" smtClean="0"/>
              <a:t>)</a:t>
            </a:r>
            <a:endParaRPr lang="en-GB" sz="2800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en-GB" sz="2000" dirty="0">
                <a:solidFill>
                  <a:schemeClr val="tx1"/>
                </a:solidFill>
              </a:rPr>
              <a:t>The teacher looked puzzled, as if he could not see a square either.  He invited Michael to come out to the board and explain his square.  Michael did. </a:t>
            </a:r>
          </a:p>
          <a:p>
            <a:pPr>
              <a:spcBef>
                <a:spcPct val="40000"/>
              </a:spcBef>
            </a:pPr>
            <a:r>
              <a:rPr lang="en-GB" sz="2000" dirty="0">
                <a:solidFill>
                  <a:schemeClr val="tx1"/>
                </a:solidFill>
              </a:rPr>
              <a:t>He indicated that you had to be looking down on the square – as if it were on your book, only tilted.  He moved his hand to illustrate.</a:t>
            </a:r>
          </a:p>
          <a:p>
            <a:pPr>
              <a:spcBef>
                <a:spcPct val="40000"/>
              </a:spcBef>
            </a:pPr>
            <a:r>
              <a:rPr lang="en-GB" sz="2000" dirty="0">
                <a:solidFill>
                  <a:schemeClr val="tx1"/>
                </a:solidFill>
              </a:rPr>
              <a:t>‘Oh’ said the teacher. ‘Oh, I think I see what you mean … does anyone else see what he means?’  </a:t>
            </a:r>
            <a:r>
              <a:rPr lang="en-GB" sz="2000" dirty="0" smtClean="0">
                <a:solidFill>
                  <a:schemeClr val="tx1"/>
                </a:solidFill>
              </a:rPr>
              <a:t/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>There </a:t>
            </a:r>
            <a:r>
              <a:rPr lang="en-GB" sz="2000" dirty="0">
                <a:solidFill>
                  <a:schemeClr val="tx1"/>
                </a:solidFill>
              </a:rPr>
              <a:t>were more murmurings, </a:t>
            </a:r>
            <a:r>
              <a:rPr lang="en-GB" sz="2000" dirty="0" smtClean="0">
                <a:solidFill>
                  <a:schemeClr val="tx1"/>
                </a:solidFill>
              </a:rPr>
              <a:t/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>	puzzled </a:t>
            </a:r>
            <a:r>
              <a:rPr lang="en-GB" sz="2000" dirty="0">
                <a:solidFill>
                  <a:schemeClr val="tx1"/>
                </a:solidFill>
              </a:rPr>
              <a:t>looks, tentative nods.</a:t>
            </a:r>
          </a:p>
          <a:p>
            <a:pPr>
              <a:spcBef>
                <a:spcPct val="40000"/>
              </a:spcBef>
            </a:pPr>
            <a:r>
              <a:rPr lang="en-GB" sz="2000" dirty="0">
                <a:solidFill>
                  <a:schemeClr val="tx1"/>
                </a:solidFill>
              </a:rPr>
              <a:t>Then the teacher drew …</a:t>
            </a:r>
          </a:p>
          <a:p>
            <a:pPr>
              <a:spcBef>
                <a:spcPct val="40000"/>
              </a:spcBef>
            </a:pPr>
            <a:r>
              <a:rPr lang="en-GB" sz="2000" dirty="0" err="1">
                <a:solidFill>
                  <a:schemeClr val="tx1"/>
                </a:solidFill>
              </a:rPr>
              <a:t>Oooooh</a:t>
            </a:r>
            <a:r>
              <a:rPr lang="en-GB" sz="2000" dirty="0">
                <a:solidFill>
                  <a:schemeClr val="tx1"/>
                </a:solidFill>
              </a:rPr>
              <a:t> yes (!) said the </a:t>
            </a:r>
            <a:r>
              <a:rPr lang="en-GB" sz="2000" dirty="0" smtClean="0">
                <a:solidFill>
                  <a:schemeClr val="tx1"/>
                </a:solidFill>
              </a:rPr>
              <a:t>students</a:t>
            </a:r>
            <a:r>
              <a:rPr lang="en-GB" sz="2000" dirty="0">
                <a:solidFill>
                  <a:schemeClr val="tx1"/>
                </a:solidFill>
              </a:rPr>
              <a:t/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and there were </a:t>
            </a:r>
            <a:r>
              <a:rPr lang="en-GB" sz="2000" dirty="0" smtClean="0">
                <a:solidFill>
                  <a:schemeClr val="tx1"/>
                </a:solidFill>
              </a:rPr>
              <a:t>nods around </a:t>
            </a:r>
            <a:r>
              <a:rPr lang="en-GB" sz="2000" dirty="0">
                <a:solidFill>
                  <a:schemeClr val="tx1"/>
                </a:solidFill>
              </a:rPr>
              <a:t>the class</a:t>
            </a:r>
            <a:r>
              <a:rPr lang="en-GB" sz="2000" dirty="0" smtClean="0">
                <a:solidFill>
                  <a:srgbClr val="003399"/>
                </a:solidFill>
              </a:rPr>
              <a:t>.</a:t>
            </a:r>
            <a:endParaRPr lang="en-GB" sz="2000" dirty="0">
              <a:solidFill>
                <a:srgbClr val="003399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Tsukuba APEC Conference 2015</a:t>
            </a:r>
            <a:endParaRPr lang="en-GB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BA95F-DFC8-4699-81CA-6B0CAD690D5D}" type="slidenum">
              <a:rPr lang="en-GB"/>
              <a:pPr/>
              <a:t>40</a:t>
            </a:fld>
            <a:endParaRPr lang="en-GB"/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6084788" y="3861048"/>
            <a:ext cx="287338" cy="7921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7164288" y="3861048"/>
            <a:ext cx="649288" cy="7921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 flipV="1">
            <a:off x="6084788" y="3861048"/>
            <a:ext cx="1079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6372126" y="4653210"/>
            <a:ext cx="1441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6084788" y="3861048"/>
            <a:ext cx="0" cy="865187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6372126" y="4653210"/>
            <a:ext cx="0" cy="1223963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>
            <a:off x="7811988" y="4653210"/>
            <a:ext cx="0" cy="1223963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>
            <a:off x="6372126" y="5877173"/>
            <a:ext cx="1439862" cy="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 flipH="1" flipV="1">
            <a:off x="6084788" y="4726235"/>
            <a:ext cx="287338" cy="1150938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9409" name="AutoShape 17"/>
          <p:cNvSpPr>
            <a:spLocks noChangeArrowheads="1"/>
          </p:cNvSpPr>
          <p:nvPr/>
        </p:nvSpPr>
        <p:spPr bwMode="auto">
          <a:xfrm>
            <a:off x="2699792" y="1700808"/>
            <a:ext cx="6192838" cy="3528392"/>
          </a:xfrm>
          <a:prstGeom prst="cloudCallout">
            <a:avLst>
              <a:gd name="adj1" fmla="val -67880"/>
              <a:gd name="adj2" fmla="val 31434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2800" dirty="0">
                <a:latin typeface="+mn-lt"/>
              </a:rPr>
              <a:t>Responding in the moment to something different </a:t>
            </a:r>
            <a:r>
              <a:rPr lang="en-GB" sz="2800" dirty="0" smtClean="0">
                <a:latin typeface="+mn-lt"/>
              </a:rPr>
              <a:t>(inquiring) --and </a:t>
            </a:r>
            <a:r>
              <a:rPr lang="en-GB" sz="2800" dirty="0">
                <a:latin typeface="+mn-lt"/>
              </a:rPr>
              <a:t>using it for a good outcome for all</a:t>
            </a:r>
          </a:p>
        </p:txBody>
      </p:sp>
    </p:spTree>
    <p:extLst>
      <p:ext uri="{BB962C8B-B14F-4D97-AF65-F5344CB8AC3E}">
        <p14:creationId xmlns:p14="http://schemas.microsoft.com/office/powerpoint/2010/main" val="337377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9395" grpId="0" build="p"/>
      <p:bldP spid="59396" grpId="0" animBg="1"/>
      <p:bldP spid="59397" grpId="0" animBg="1"/>
      <p:bldP spid="59398" grpId="0" animBg="1"/>
      <p:bldP spid="59399" grpId="0" animBg="1"/>
      <p:bldP spid="59400" grpId="0" animBg="1"/>
      <p:bldP spid="59401" grpId="0" animBg="1"/>
      <p:bldP spid="59402" grpId="0" animBg="1"/>
      <p:bldP spid="59403" grpId="0" animBg="1"/>
      <p:bldP spid="59404" grpId="0" animBg="1"/>
      <p:bldP spid="5940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	What </a:t>
            </a:r>
            <a:r>
              <a:rPr lang="en-GB" dirty="0"/>
              <a:t>is teaching?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467544" y="1524000"/>
            <a:ext cx="4104456" cy="426720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An action might be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described as ‘teaching’ if, first, it </a:t>
            </a:r>
            <a:r>
              <a:rPr lang="en-GB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aims to bring about learning,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second, it </a:t>
            </a:r>
            <a:r>
              <a:rPr lang="en-GB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takes account of where the learner is at,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and, third it </a:t>
            </a:r>
            <a:r>
              <a:rPr lang="en-GB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regard for the nature of what has to be learnt.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Pring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2000, p. 23)</a:t>
            </a:r>
          </a:p>
          <a:p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716016" y="1340768"/>
            <a:ext cx="3810000" cy="466774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GB" sz="1800" dirty="0"/>
              <a:t>For example, the teaching of a particular concept in mathematics can be </a:t>
            </a:r>
            <a:r>
              <a:rPr lang="en-GB" sz="1800" b="1" dirty="0">
                <a:solidFill>
                  <a:schemeClr val="tx2"/>
                </a:solidFill>
              </a:rPr>
              <a:t>understood only within a broader picture of what it means to think mathematically,</a:t>
            </a:r>
            <a:r>
              <a:rPr lang="en-GB" sz="1800" b="1" dirty="0"/>
              <a:t> </a:t>
            </a:r>
            <a:r>
              <a:rPr lang="en-GB" sz="1800" dirty="0"/>
              <a:t>and its significance and value can be understood only within the wider evaluation of the mathematics programme. (</a:t>
            </a:r>
            <a:r>
              <a:rPr lang="en-GB" sz="1800" dirty="0" err="1"/>
              <a:t>Pring</a:t>
            </a:r>
            <a:r>
              <a:rPr lang="en-GB" sz="1800" dirty="0"/>
              <a:t>, 2000, p.27)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GB" sz="1800" dirty="0"/>
              <a:t>[not attending to this] is to accept </a:t>
            </a:r>
            <a:r>
              <a:rPr lang="en-GB" sz="1800" b="1" dirty="0">
                <a:solidFill>
                  <a:schemeClr val="tx2"/>
                </a:solidFill>
              </a:rPr>
              <a:t>a limited and impoverished </a:t>
            </a:r>
            <a:r>
              <a:rPr lang="en-GB" sz="1800" dirty="0"/>
              <a:t>understanding of teaching. (</a:t>
            </a:r>
            <a:r>
              <a:rPr lang="en-GB" sz="1800" dirty="0" err="1"/>
              <a:t>Pring</a:t>
            </a:r>
            <a:r>
              <a:rPr lang="en-GB" sz="1800" dirty="0"/>
              <a:t>, 2004, p. 22)</a:t>
            </a:r>
            <a:endParaRPr lang="en-GB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Tsukuba APEC Conference 2015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8DB0-2DD7-4B74-A6BD-1FDF418DCBAC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3074" name="Picture 2" descr="Harriss spira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2809119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8239" y="5546848"/>
            <a:ext cx="3105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dirty="0" smtClean="0"/>
              <a:t>Image is the </a:t>
            </a:r>
            <a:r>
              <a:rPr lang="en-GB" sz="1200" b="0" dirty="0" err="1"/>
              <a:t>Harriss</a:t>
            </a:r>
            <a:r>
              <a:rPr lang="en-GB" sz="1200" b="0" dirty="0"/>
              <a:t> spiral </a:t>
            </a:r>
            <a:r>
              <a:rPr lang="en-GB" sz="1200" b="0" dirty="0" smtClean="0"/>
              <a:t>is </a:t>
            </a:r>
            <a:r>
              <a:rPr lang="en-GB" sz="1200" b="0" dirty="0"/>
              <a:t>constructed using </a:t>
            </a:r>
            <a:r>
              <a:rPr lang="en-GB" sz="1200" b="0" dirty="0" smtClean="0"/>
              <a:t/>
            </a:r>
            <a:br>
              <a:rPr lang="en-GB" sz="1200" b="0" dirty="0" smtClean="0"/>
            </a:br>
            <a:r>
              <a:rPr lang="en-GB" sz="1200" b="0" dirty="0" smtClean="0"/>
              <a:t>a </a:t>
            </a:r>
            <a:r>
              <a:rPr lang="en-GB" sz="1200" b="0" dirty="0"/>
              <a:t>simple process of dividing </a:t>
            </a:r>
            <a:r>
              <a:rPr lang="en-GB" sz="1200" b="0" dirty="0" smtClean="0"/>
              <a:t>rectangles</a:t>
            </a:r>
            <a:endParaRPr lang="en-GB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4211960" y="191683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94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912" y="332656"/>
            <a:ext cx="4896544" cy="990600"/>
          </a:xfrm>
        </p:spPr>
        <p:txBody>
          <a:bodyPr/>
          <a:lstStyle/>
          <a:p>
            <a:r>
              <a:rPr lang="en-GB" dirty="0"/>
              <a:t>… a moral </a:t>
            </a:r>
            <a:r>
              <a:rPr lang="en-GB" dirty="0" smtClean="0"/>
              <a:t>practice                   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95536" y="1524000"/>
            <a:ext cx="4176464" cy="426720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Teaching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… is more than a set of specific actions in which a particular person is helped to learn this or that.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724400" y="1340768"/>
            <a:ext cx="4096072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is an activity in which the teacher is sharing in a moral enterprise, namely the initiation of young people into a worthwhile way of seeing the world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0" indent="0">
              <a:buNone/>
            </a:pPr>
            <a:endParaRPr lang="en-GB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 there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can be no avoidance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that essentially moral judgement of the teacher over what is worth learning and what are the worthwhile ways of pursuing it.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Pring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, 2004, p. 18</a:t>
            </a: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Tsukuba APEC Conference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64CA-C440-4913-8BC7-019EA4B09558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5122" name="Picture 2" descr="http://i.guim.co.uk/static/w-1430/h--/q-95/sys-images/Guardian/Pix/pictures/2014/5/13/1400001479497/9f58bc91-1a23-4c2b-afbb-b0351c4cba83-2060x147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3528392" cy="252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0122" y="5301208"/>
            <a:ext cx="30357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Image </a:t>
            </a:r>
            <a:r>
              <a:rPr lang="en-GB" sz="1200" b="0" dirty="0"/>
              <a:t> a 22ft tall </a:t>
            </a:r>
            <a:r>
              <a:rPr lang="en-GB" sz="1200" b="0" dirty="0" err="1">
                <a:hlinkClick r:id="rId3"/>
              </a:rPr>
              <a:t>Sierpinski</a:t>
            </a:r>
            <a:r>
              <a:rPr lang="en-GB" sz="1200" b="0" dirty="0">
                <a:hlinkClick r:id="rId3"/>
              </a:rPr>
              <a:t> tetrahedron</a:t>
            </a:r>
            <a:r>
              <a:rPr lang="en-GB" sz="1200" b="0" dirty="0"/>
              <a:t> </a:t>
            </a:r>
            <a:r>
              <a:rPr lang="en-GB" sz="1200" b="0" dirty="0" smtClean="0"/>
              <a:t/>
            </a:r>
            <a:br>
              <a:rPr lang="en-GB" sz="1200" b="0" dirty="0" smtClean="0"/>
            </a:br>
            <a:r>
              <a:rPr lang="en-GB" sz="1200" b="0" dirty="0" smtClean="0"/>
              <a:t>Designed </a:t>
            </a:r>
            <a:r>
              <a:rPr lang="en-GB" sz="1200" b="0" dirty="0"/>
              <a:t>by Gwen Fisher, </a:t>
            </a:r>
            <a:r>
              <a:rPr lang="en-GB" sz="1200" b="0" dirty="0" smtClean="0"/>
              <a:t/>
            </a:r>
            <a:br>
              <a:rPr lang="en-GB" sz="1200" b="0" dirty="0" smtClean="0"/>
            </a:br>
            <a:r>
              <a:rPr lang="en-GB" sz="1200" b="0" dirty="0" smtClean="0"/>
              <a:t>engineered </a:t>
            </a:r>
            <a:r>
              <a:rPr lang="en-GB" sz="1200" b="0" dirty="0"/>
              <a:t>by Paul Brown</a:t>
            </a:r>
            <a:r>
              <a:rPr lang="en-GB" sz="1400" b="0" dirty="0"/>
              <a:t>.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9597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332656"/>
            <a:ext cx="6050632" cy="990600"/>
          </a:xfrm>
        </p:spPr>
        <p:txBody>
          <a:bodyPr/>
          <a:lstStyle/>
          <a:p>
            <a:pPr>
              <a:tabLst>
                <a:tab pos="2779713" algn="l"/>
              </a:tabLst>
            </a:pPr>
            <a:r>
              <a:rPr lang="en-GB" dirty="0" smtClean="0"/>
              <a:t>Teaching </a:t>
            </a:r>
            <a:r>
              <a:rPr lang="en-GB" dirty="0"/>
              <a:t>for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i="1" dirty="0" smtClean="0"/>
              <a:t>conceptual</a:t>
            </a:r>
            <a:r>
              <a:rPr lang="en-GB" dirty="0" smtClean="0"/>
              <a:t> </a:t>
            </a:r>
            <a:r>
              <a:rPr lang="en-GB" dirty="0"/>
              <a:t>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23528" y="1464655"/>
            <a:ext cx="3810000" cy="4267200"/>
          </a:xfrm>
        </p:spPr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The initiation of young people into a worthwhile way of seeing the world – the broader picture.</a:t>
            </a:r>
          </a:p>
          <a:p>
            <a:pPr marL="363538" indent="0">
              <a:spcBef>
                <a:spcPts val="1200"/>
              </a:spcBef>
              <a:buNone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moral judgement of the teacher over what is worth learning and what are the worthwhile ways of pursuing it.</a:t>
            </a:r>
          </a:p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GB" sz="2000" dirty="0"/>
              <a:t>What is </a:t>
            </a:r>
            <a:r>
              <a:rPr lang="en-GB" sz="2400" b="1" dirty="0">
                <a:solidFill>
                  <a:schemeClr val="tx2"/>
                </a:solidFill>
              </a:rPr>
              <a:t>worthwhile</a:t>
            </a:r>
            <a:r>
              <a:rPr lang="en-GB" sz="2400" dirty="0"/>
              <a:t> </a:t>
            </a:r>
            <a:r>
              <a:rPr lang="en-GB" sz="2000" dirty="0"/>
              <a:t>in mathematics?</a:t>
            </a:r>
          </a:p>
          <a:p>
            <a:pPr lvl="1">
              <a:spcBef>
                <a:spcPts val="1200"/>
              </a:spcBef>
            </a:pPr>
            <a:r>
              <a:rPr lang="en-GB" sz="2000" dirty="0"/>
              <a:t>to do mathematics</a:t>
            </a:r>
          </a:p>
          <a:p>
            <a:pPr lvl="1">
              <a:spcBef>
                <a:spcPts val="1200"/>
              </a:spcBef>
            </a:pPr>
            <a:r>
              <a:rPr lang="en-GB" sz="2000" dirty="0"/>
              <a:t>to use mathematics</a:t>
            </a:r>
          </a:p>
          <a:p>
            <a:pPr lvl="1">
              <a:spcBef>
                <a:spcPts val="1200"/>
              </a:spcBef>
            </a:pPr>
            <a:r>
              <a:rPr lang="en-GB" sz="2000" dirty="0"/>
              <a:t>to apply </a:t>
            </a:r>
            <a:r>
              <a:rPr lang="en-GB" sz="2000" dirty="0" smtClean="0"/>
              <a:t>mathematics</a:t>
            </a:r>
          </a:p>
          <a:p>
            <a:pPr marL="720725" indent="0">
              <a:buNone/>
            </a:pPr>
            <a:endParaRPr lang="en-GB" sz="2000" dirty="0">
              <a:solidFill>
                <a:schemeClr val="tx2"/>
              </a:solidFill>
            </a:endParaRPr>
          </a:p>
          <a:p>
            <a:pPr marL="720725" indent="0">
              <a:buNone/>
            </a:pPr>
            <a:r>
              <a:rPr lang="en-GB" sz="2400" b="1" dirty="0" smtClean="0">
                <a:solidFill>
                  <a:schemeClr val="tx2"/>
                </a:solidFill>
              </a:rPr>
              <a:t>Requires </a:t>
            </a:r>
            <a:r>
              <a:rPr lang="en-GB" sz="2400" b="1" dirty="0">
                <a:solidFill>
                  <a:schemeClr val="tx2"/>
                </a:solidFill>
              </a:rPr>
              <a:t>mathematical </a:t>
            </a:r>
            <a:br>
              <a:rPr lang="en-GB" sz="2400" b="1" dirty="0">
                <a:solidFill>
                  <a:schemeClr val="tx2"/>
                </a:solidFill>
              </a:rPr>
            </a:br>
            <a:r>
              <a:rPr lang="en-GB" sz="2400" b="1" dirty="0" smtClean="0">
                <a:solidFill>
                  <a:schemeClr val="tx2"/>
                </a:solidFill>
              </a:rPr>
              <a:t>understanding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Tsukuba APEC Conference 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91086-1743-4D0F-9ACD-A4E865FE9E9C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4098" name="Picture 2" descr="http://i.guim.co.uk/static/w-1430/h--/q-95/sys-images/Guardian/Pix/pictures/2014/5/13/1399999053147/8a177143-23c7-4872-ad01-0b9c9e36a94d-2060x139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2" y="188640"/>
            <a:ext cx="3554260" cy="240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3711" y="5373216"/>
            <a:ext cx="2928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Image is </a:t>
            </a:r>
            <a:r>
              <a:rPr lang="en-GB" sz="1200" b="0" dirty="0"/>
              <a:t>A crocheted model of the </a:t>
            </a:r>
            <a:r>
              <a:rPr lang="en-GB" sz="1200" b="0" dirty="0" smtClean="0"/>
              <a:t/>
            </a:r>
            <a:br>
              <a:rPr lang="en-GB" sz="1200" b="0" dirty="0" smtClean="0"/>
            </a:br>
            <a:r>
              <a:rPr lang="en-GB" sz="1200" b="0" dirty="0" smtClean="0"/>
              <a:t>hyperbolic </a:t>
            </a:r>
            <a:r>
              <a:rPr lang="en-GB" sz="1200" b="0" dirty="0"/>
              <a:t>plane. Photograph: </a:t>
            </a:r>
            <a:r>
              <a:rPr lang="en-GB" sz="1200" b="0" dirty="0" err="1"/>
              <a:t>Daina</a:t>
            </a:r>
            <a:r>
              <a:rPr lang="en-GB" sz="1200" b="0" dirty="0"/>
              <a:t> </a:t>
            </a:r>
            <a:r>
              <a:rPr lang="en-GB" sz="1200" b="0" dirty="0" err="1" smtClean="0"/>
              <a:t>Taimin</a:t>
            </a:r>
            <a:r>
              <a:rPr lang="en-GB" sz="1200" b="0" dirty="0"/>
              <a:t/>
            </a:r>
            <a:br>
              <a:rPr lang="en-GB" sz="1200" b="0" dirty="0"/>
            </a:br>
            <a:r>
              <a:rPr lang="en-GB" sz="1200" b="0" dirty="0"/>
              <a:t>http://www.theguardian.com/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45553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Bringing </a:t>
            </a:r>
            <a:r>
              <a:rPr lang="en-GB" i="1" dirty="0"/>
              <a:t>inquiry </a:t>
            </a:r>
            <a:br>
              <a:rPr lang="en-GB" i="1" dirty="0"/>
            </a:br>
            <a:r>
              <a:rPr lang="en-GB" dirty="0"/>
              <a:t>into the </a:t>
            </a:r>
            <a:r>
              <a:rPr lang="en-GB" dirty="0" smtClean="0"/>
              <a:t>classroom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Tsukuba APEC Conference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64CA-C440-4913-8BC7-019EA4B09558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6146" name="Picture 2" descr="http://i.guim.co.uk/static/w-1430/h--/q-95/sys-images/Guardian/Pix/pictures/2014/5/13/1400002418499/6f788205-08b3-4fb2-94a7-6b9f6f9d3949-1020x6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70653"/>
            <a:ext cx="6139773" cy="368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71600" y="5301208"/>
            <a:ext cx="7402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/>
              <a:t>A demonstration of the mathematical principles of the original Forth Bridge in Scotland performed at Imperial College in 1887. The central 'weight' is </a:t>
            </a:r>
            <a:r>
              <a:rPr lang="en-GB" sz="1200" b="0" dirty="0" err="1"/>
              <a:t>Kaichi</a:t>
            </a:r>
            <a:r>
              <a:rPr lang="en-GB" sz="1200" b="0" dirty="0"/>
              <a:t> Watanabe, one of the first Japanese engineers to study in the UK, while Sir John Fowler and Benjamin Baker provide the supports.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3522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100" smtClean="0"/>
              <a:t>Tsukuba APEC Conference 2015</a:t>
            </a:r>
            <a:endParaRPr lang="en-US" sz="110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D760C-C727-4F41-8205-C9175C52E39E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Inquiry in the classroom</a:t>
            </a:r>
            <a:endParaRPr lang="en-US" sz="2400" dirty="0" smtClean="0"/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412776"/>
            <a:ext cx="6059016" cy="4641379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b="1" dirty="0" smtClean="0">
                <a:solidFill>
                  <a:schemeClr val="tx1"/>
                </a:solidFill>
              </a:rPr>
              <a:t>Ask questions </a:t>
            </a:r>
            <a:br>
              <a:rPr lang="en-GB" b="1" dirty="0" smtClean="0">
                <a:solidFill>
                  <a:schemeClr val="tx1"/>
                </a:solidFill>
              </a:rPr>
            </a:br>
            <a:r>
              <a:rPr lang="en-GB" b="1" dirty="0" smtClean="0">
                <a:solidFill>
                  <a:schemeClr val="tx1"/>
                </a:solidFill>
              </a:rPr>
              <a:t>and seek answers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b="1" dirty="0" smtClean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b="1" dirty="0" smtClean="0">
                <a:solidFill>
                  <a:schemeClr val="tx1"/>
                </a:solidFill>
              </a:rPr>
              <a:t>Recognise problems </a:t>
            </a:r>
            <a:br>
              <a:rPr lang="en-GB" b="1" dirty="0" smtClean="0">
                <a:solidFill>
                  <a:schemeClr val="tx1"/>
                </a:solidFill>
              </a:rPr>
            </a:br>
            <a:r>
              <a:rPr lang="en-GB" b="1" dirty="0" smtClean="0">
                <a:solidFill>
                  <a:schemeClr val="tx1"/>
                </a:solidFill>
              </a:rPr>
              <a:t>and seek solutions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GB" sz="2400" dirty="0" smtClean="0"/>
              <a:t>			</a:t>
            </a:r>
            <a:endParaRPr lang="en-GB" sz="4000" b="1" dirty="0" smtClean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971600" y="1556792"/>
            <a:ext cx="2090075" cy="792088"/>
          </a:xfrm>
          <a:prstGeom prst="ellipse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 smtClean="0">
                <a:latin typeface="+mn-lt"/>
                <a:cs typeface="Times" pitchFamily="18" charset="0"/>
              </a:rPr>
              <a:t>Wonder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1600" dirty="0" smtClean="0">
                <a:latin typeface="+mn-lt"/>
                <a:cs typeface="Times" pitchFamily="18" charset="0"/>
              </a:rPr>
              <a:t>	</a:t>
            </a:r>
            <a:r>
              <a:rPr lang="en-GB" sz="1050" dirty="0" smtClean="0">
                <a:latin typeface="+mn-lt"/>
                <a:cs typeface="Times" pitchFamily="18" charset="0"/>
              </a:rPr>
              <a:t>			</a:t>
            </a:r>
            <a:endParaRPr kumimoji="0" lang="en-GB" sz="1600" b="1" i="0" u="none" strike="noStrike" cap="none" normalizeH="0" baseline="0" dirty="0" smtClean="0">
              <a:ln>
                <a:noFill/>
              </a:ln>
              <a:effectLst/>
              <a:latin typeface="+mn-lt"/>
              <a:cs typeface="Times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372200" y="2996952"/>
            <a:ext cx="2592288" cy="1008112"/>
          </a:xfrm>
          <a:prstGeom prst="ellipse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 smtClean="0">
                <a:latin typeface="+mn-lt"/>
                <a:cs typeface="Times" pitchFamily="18" charset="0"/>
              </a:rPr>
              <a:t>Investigate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1600" dirty="0" smtClean="0">
                <a:latin typeface="+mn-lt"/>
                <a:cs typeface="Times" pitchFamily="18" charset="0"/>
              </a:rPr>
              <a:t>	</a:t>
            </a:r>
            <a:r>
              <a:rPr lang="en-GB" sz="1050" dirty="0" smtClean="0">
                <a:latin typeface="+mn-lt"/>
                <a:cs typeface="Times" pitchFamily="18" charset="0"/>
              </a:rPr>
              <a:t>			</a:t>
            </a:r>
            <a:endParaRPr kumimoji="0" lang="en-GB" sz="1600" b="1" i="0" u="none" strike="noStrike" cap="none" normalizeH="0" baseline="0" dirty="0" smtClean="0">
              <a:ln>
                <a:noFill/>
              </a:ln>
              <a:effectLst/>
              <a:latin typeface="+mn-lt"/>
              <a:cs typeface="Times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796136" y="1628800"/>
            <a:ext cx="2090075" cy="864096"/>
          </a:xfrm>
          <a:prstGeom prst="ellipse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 smtClean="0">
                <a:latin typeface="+mn-lt"/>
                <a:cs typeface="Times" pitchFamily="18" charset="0"/>
              </a:rPr>
              <a:t>Explore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1600" dirty="0" smtClean="0">
                <a:latin typeface="+mn-lt"/>
                <a:cs typeface="Times" pitchFamily="18" charset="0"/>
              </a:rPr>
              <a:t>	</a:t>
            </a:r>
            <a:r>
              <a:rPr lang="en-GB" sz="1050" dirty="0" smtClean="0">
                <a:latin typeface="+mn-lt"/>
                <a:cs typeface="Times" pitchFamily="18" charset="0"/>
              </a:rPr>
              <a:t>			</a:t>
            </a:r>
            <a:endParaRPr kumimoji="0" lang="en-GB" sz="1600" b="1" i="0" u="none" strike="noStrike" cap="none" normalizeH="0" baseline="0" dirty="0" smtClean="0">
              <a:ln>
                <a:noFill/>
              </a:ln>
              <a:effectLst/>
              <a:latin typeface="+mn-lt"/>
              <a:cs typeface="Times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96552" y="2924944"/>
            <a:ext cx="2090075" cy="1008112"/>
          </a:xfrm>
          <a:prstGeom prst="ellipse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 smtClean="0">
                <a:latin typeface="+mn-lt"/>
                <a:cs typeface="Times" pitchFamily="18" charset="0"/>
              </a:rPr>
              <a:t>Imagine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1600" dirty="0" smtClean="0">
                <a:latin typeface="+mn-lt"/>
                <a:cs typeface="Times" pitchFamily="18" charset="0"/>
              </a:rPr>
              <a:t>	</a:t>
            </a:r>
            <a:r>
              <a:rPr lang="en-GB" sz="1050" dirty="0" smtClean="0">
                <a:latin typeface="+mn-lt"/>
                <a:cs typeface="Times" pitchFamily="18" charset="0"/>
              </a:rPr>
              <a:t>			</a:t>
            </a:r>
            <a:endParaRPr kumimoji="0" lang="en-GB" sz="1600" b="1" i="0" u="none" strike="noStrike" cap="none" normalizeH="0" baseline="0" dirty="0" smtClean="0">
              <a:ln>
                <a:noFill/>
              </a:ln>
              <a:effectLst/>
              <a:latin typeface="+mn-lt"/>
              <a:cs typeface="Times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312368" y="5013176"/>
            <a:ext cx="2554536" cy="1296144"/>
          </a:xfrm>
          <a:prstGeom prst="ellipse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 smtClean="0">
                <a:latin typeface="+mn-lt"/>
                <a:cs typeface="Times" pitchFamily="18" charset="0"/>
              </a:rPr>
              <a:t>Look critically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1600" dirty="0" smtClean="0">
                <a:latin typeface="+mn-lt"/>
                <a:cs typeface="Times" pitchFamily="18" charset="0"/>
              </a:rPr>
              <a:t>	</a:t>
            </a:r>
            <a:r>
              <a:rPr lang="en-GB" sz="1050" dirty="0" smtClean="0">
                <a:latin typeface="+mn-lt"/>
                <a:cs typeface="Times" pitchFamily="18" charset="0"/>
              </a:rPr>
              <a:t>			</a:t>
            </a:r>
            <a:endParaRPr kumimoji="0" lang="en-GB" sz="1600" b="1" i="0" u="none" strike="noStrike" cap="none" normalizeH="0" baseline="0" dirty="0" smtClean="0">
              <a:ln>
                <a:noFill/>
              </a:ln>
              <a:effectLst/>
              <a:latin typeface="+mn-lt"/>
              <a:cs typeface="Times" pitchFamily="18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96552" y="4581128"/>
            <a:ext cx="2090075" cy="1008112"/>
          </a:xfrm>
          <a:prstGeom prst="ellipse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 smtClean="0">
                <a:latin typeface="+mn-lt"/>
              </a:rPr>
              <a:t>Reason</a:t>
            </a:r>
            <a:endParaRPr lang="en-GB" sz="2800" dirty="0" smtClean="0">
              <a:latin typeface="+mn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1800" dirty="0" smtClean="0"/>
              <a:t>	</a:t>
            </a:r>
            <a:r>
              <a:rPr lang="en-GB" sz="1100" dirty="0" smtClean="0"/>
              <a:t>			</a:t>
            </a: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696744" y="4509120"/>
            <a:ext cx="2090075" cy="1008112"/>
          </a:xfrm>
          <a:prstGeom prst="ellipse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 smtClean="0">
                <a:latin typeface="+mn-lt"/>
              </a:rPr>
              <a:t>Discuss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1800" dirty="0" smtClean="0"/>
              <a:t>	</a:t>
            </a:r>
            <a:r>
              <a:rPr lang="en-GB" sz="1100" dirty="0" smtClean="0"/>
              <a:t>			</a:t>
            </a: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5856" y="1484784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+mn-lt"/>
              </a:rPr>
              <a:t>STUDENTS</a:t>
            </a:r>
            <a:r>
              <a:rPr lang="en-GB" sz="3200" dirty="0" smtClean="0">
                <a:solidFill>
                  <a:schemeClr val="tx2"/>
                </a:solidFill>
              </a:rPr>
              <a:t>!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63888" y="1556792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+mn-lt"/>
              </a:rPr>
              <a:t>WHO?</a:t>
            </a:r>
            <a:endParaRPr lang="en-GB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66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7" grpId="0" build="p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/>
    </p:bldLst>
  </p:timing>
</p:sld>
</file>

<file path=ppt/theme/theme1.xml><?xml version="1.0" encoding="utf-8"?>
<a:theme xmlns:a="http://schemas.openxmlformats.org/drawingml/2006/main" name="MSEC Salamanca">
  <a:themeElements>
    <a:clrScheme name="">
      <a:dk1>
        <a:srgbClr val="330066"/>
      </a:dk1>
      <a:lt1>
        <a:srgbClr val="FFFFFF"/>
      </a:lt1>
      <a:dk2>
        <a:srgbClr val="CC0066"/>
      </a:dk2>
      <a:lt2>
        <a:srgbClr val="808080"/>
      </a:lt2>
      <a:accent1>
        <a:srgbClr val="CCCCCC"/>
      </a:accent1>
      <a:accent2>
        <a:srgbClr val="333399"/>
      </a:accent2>
      <a:accent3>
        <a:srgbClr val="FFFFFF"/>
      </a:accent3>
      <a:accent4>
        <a:srgbClr val="2A0056"/>
      </a:accent4>
      <a:accent5>
        <a:srgbClr val="E2E2E2"/>
      </a:accent5>
      <a:accent6>
        <a:srgbClr val="2D2D8A"/>
      </a:accent6>
      <a:hlink>
        <a:srgbClr val="CC0066"/>
      </a:hlink>
      <a:folHlink>
        <a:srgbClr val="CC0066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54DE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54DE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MSEC Salamanca</Template>
  <TotalTime>10509</TotalTime>
  <Words>2228</Words>
  <Application>Microsoft Office PowerPoint</Application>
  <PresentationFormat>On-screen Show (4:3)</PresentationFormat>
  <Paragraphs>437</Paragraphs>
  <Slides>40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MSEC Salamanca</vt:lpstr>
      <vt:lpstr>Research on  Teacher Education in Mathematics --  through collaborative inquiry-based processes  including teachers and students</vt:lpstr>
      <vt:lpstr>Structure</vt:lpstr>
      <vt:lpstr>Co-learning inquiry</vt:lpstr>
      <vt:lpstr>Central concepts</vt:lpstr>
      <vt:lpstr>   What is teaching?</vt:lpstr>
      <vt:lpstr>… a moral practice                   </vt:lpstr>
      <vt:lpstr>Teaching for  conceptual understanding</vt:lpstr>
      <vt:lpstr>Bringing inquiry  into the classroom</vt:lpstr>
      <vt:lpstr>Inquiry in the classroom</vt:lpstr>
      <vt:lpstr>Inquiry-based tasks</vt:lpstr>
      <vt:lpstr>What kinds of tasks am I talking about?</vt:lpstr>
      <vt:lpstr>Some inquiry-based problems/tasks </vt:lpstr>
      <vt:lpstr>How tall a mirror must you buy if you want to be able to see your full vertical image?</vt:lpstr>
      <vt:lpstr>PowerPoint Presentation</vt:lpstr>
      <vt:lpstr>Topic-focused tasks</vt:lpstr>
      <vt:lpstr>What is the teacher doing …</vt:lpstr>
      <vt:lpstr>Some theoretical ideas</vt:lpstr>
      <vt:lpstr>Inquiry in classroom mathematics</vt:lpstr>
      <vt:lpstr>Inquiry in mathematics teaching</vt:lpstr>
      <vt:lpstr>An inquiry cycle</vt:lpstr>
      <vt:lpstr>Inquiry in two layers</vt:lpstr>
      <vt:lpstr>Two communities of inquiry</vt:lpstr>
      <vt:lpstr>Theoretical background: Community of Practice</vt:lpstr>
      <vt:lpstr>From community of practice … </vt:lpstr>
      <vt:lpstr>Critical Alignment in Practice</vt:lpstr>
      <vt:lpstr>Creating a Community of Inquiry</vt:lpstr>
      <vt:lpstr>An inquiry identity</vt:lpstr>
      <vt:lpstr>Collaborative inquiry</vt:lpstr>
      <vt:lpstr>PowerPoint Presentation</vt:lpstr>
      <vt:lpstr>Inquiry in three layers</vt:lpstr>
      <vt:lpstr>Developmental research in Norway</vt:lpstr>
      <vt:lpstr>Developmental research/inquiry</vt:lpstr>
      <vt:lpstr>PowerPoint Presentation</vt:lpstr>
      <vt:lpstr>References</vt:lpstr>
      <vt:lpstr>PowerPoint Presentation</vt:lpstr>
      <vt:lpstr>PowerPoint Presentation</vt:lpstr>
      <vt:lpstr>Turning “I can’t” into “I can and I did”  (Open University, 1985)</vt:lpstr>
      <vt:lpstr>Mary had done something different …</vt:lpstr>
      <vt:lpstr>What shape is it?  (Jaworski, 1988)</vt:lpstr>
      <vt:lpstr>Contingency  (Rowland, Huckstep &amp; Thwaites, 2005)</vt:lpstr>
    </vt:vector>
  </TitlesOfParts>
  <Company>Loughborough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Functions and Graphs 1</dc:title>
  <dc:creator>mabj</dc:creator>
  <cp:lastModifiedBy>Staff/Research Student</cp:lastModifiedBy>
  <cp:revision>64</cp:revision>
  <dcterms:created xsi:type="dcterms:W3CDTF">2010-09-24T15:28:12Z</dcterms:created>
  <dcterms:modified xsi:type="dcterms:W3CDTF">2015-02-12T06:12:06Z</dcterms:modified>
</cp:coreProperties>
</file>